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roxima Nova"/>
      <p:regular r:id="rId48"/>
      <p:bold r:id="rId49"/>
      <p:italic r:id="rId50"/>
      <p:boldItalic r:id="rId51"/>
    </p:embeddedFont>
    <p:embeddedFont>
      <p:font typeface="Inter"/>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man Velez-Alice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8C6548-D422-4419-B0EC-82F9A503E776}">
  <a:tblStyle styleId="{B78C6548-D422-4419-B0EC-82F9A503E7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slide" Target="slides/slide40.xml"/><Relationship Id="rId49" Type="http://schemas.openxmlformats.org/officeDocument/2006/relationships/font" Target="fonts/ProximaNova-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12T07:22:07.507">
    <p:pos x="6000" y="0"/>
    <p:text>Just in case.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ircraft" TargetMode="External"/><Relationship Id="rId3" Type="http://schemas.openxmlformats.org/officeDocument/2006/relationships/hyperlink" Target="https://en.wikipedia.org/wiki/Satellite_navigation"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analog.com/university/tools/pluto" TargetMode="External"/><Relationship Id="rId3" Type="http://schemas.openxmlformats.org/officeDocument/2006/relationships/hyperlink" Target="http://nuand.com/" TargetMode="External"/><Relationship Id="rId4" Type="http://schemas.openxmlformats.org/officeDocument/2006/relationships/hyperlink" Target="https://github.com/mossmann/hackrf/wiki" TargetMode="External"/><Relationship Id="rId5" Type="http://schemas.openxmlformats.org/officeDocument/2006/relationships/hyperlink" Target="http://www.ettus.com/" TargetMode="External"/><Relationship Id="rId6" Type="http://schemas.openxmlformats.org/officeDocument/2006/relationships/hyperlink" Target="https://en.wikipedia.org/wiki/Radio_wav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bec1c80e3_1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bec1c80e3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241fe631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241fe631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24e7158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24e7158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b24e7158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b24e7158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241fe631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241fe631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b241fe631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b241fe631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241fe631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241fe631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42c9238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42c9238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42c9238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42c9238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241fe6311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241fe6311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241fe631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b241fe631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7bec1c80e3_1_3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7bec1c80e3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presentation </a:t>
            </a:r>
            <a:endParaRPr/>
          </a:p>
          <a:p>
            <a:pPr indent="0" lvl="0" marL="0" rtl="0" algn="l">
              <a:spcBef>
                <a:spcPts val="0"/>
              </a:spcBef>
              <a:spcAft>
                <a:spcPts val="0"/>
              </a:spcAft>
              <a:buNone/>
            </a:pPr>
            <a:r>
              <a:rPr lang="en"/>
              <a:t>Introduce by first name</a:t>
            </a:r>
            <a:endParaRPr/>
          </a:p>
          <a:p>
            <a:pPr indent="0" lvl="0" marL="0" rtl="0" algn="l">
              <a:spcBef>
                <a:spcPts val="0"/>
              </a:spcBef>
              <a:spcAft>
                <a:spcPts val="0"/>
              </a:spcAft>
              <a:buNone/>
            </a:pPr>
            <a:r>
              <a:rPr lang="en"/>
              <a:t>Carry 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42c92384c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42c92384c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b42c92384c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b42c92384c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42c92384c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b42c92384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User carries a key fob that contains a short range radio transmitter and receiver. </a:t>
            </a:r>
            <a:endParaRPr/>
          </a:p>
          <a:p>
            <a:pPr indent="-298450" lvl="0" marL="457200" rtl="0" algn="l">
              <a:spcBef>
                <a:spcPts val="0"/>
              </a:spcBef>
              <a:spcAft>
                <a:spcPts val="0"/>
              </a:spcAft>
              <a:buSzPts val="1100"/>
              <a:buChar char="●"/>
            </a:pPr>
            <a:r>
              <a:rPr lang="en"/>
              <a:t>User presses a button on the key fob to lock/unlock the device. </a:t>
            </a:r>
            <a:endParaRPr/>
          </a:p>
          <a:p>
            <a:pPr indent="-298450" lvl="0" marL="457200" rtl="0" algn="l">
              <a:spcBef>
                <a:spcPts val="0"/>
              </a:spcBef>
              <a:spcAft>
                <a:spcPts val="0"/>
              </a:spcAft>
              <a:buSzPts val="1100"/>
              <a:buChar char="●"/>
            </a:pPr>
            <a:r>
              <a:rPr lang="en"/>
              <a:t>Once the vehicle authenticates the key fob, the vehicle processes the instruction.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RF remote controllers are widely used in the manufacturing, construction, and transportation industries.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Cranes, drills, and miners, among others, are commonly equipped with radio controllers for flexible operation. Unfortunately, we found a complete lack of security in the design of these devices, leaving millions of vulnerable units installed on heavy industrial machinery open to local and remote attacks, unless patched promptly.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industrial environments, this represents a significant problem, because of the safety-critical conditions and the long life spans and high replacement costs of the devices.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42c92384c_1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42c92384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42c92384c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42c92384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HACKRF</a:t>
            </a:r>
            <a:endParaRPr/>
          </a:p>
          <a:p>
            <a:pPr indent="0" lvl="0" marL="0" rtl="0" algn="l">
              <a:spcBef>
                <a:spcPts val="0"/>
              </a:spcBef>
              <a:spcAft>
                <a:spcPts val="0"/>
              </a:spcAft>
              <a:buClr>
                <a:schemeClr val="dk1"/>
              </a:buClr>
              <a:buSzPts val="1100"/>
              <a:buFont typeface="Arial"/>
              <a:buNone/>
            </a:pPr>
            <a:r>
              <a:rPr lang="en"/>
              <a:t>• A Software Defined Radio peripheral capable of transmission or reception of radio signals from 1 MHz to 6 GHz.</a:t>
            </a:r>
            <a:endParaRPr/>
          </a:p>
          <a:p>
            <a:pPr indent="0" lvl="0" marL="0" rtl="0" algn="l">
              <a:spcBef>
                <a:spcPts val="0"/>
              </a:spcBef>
              <a:spcAft>
                <a:spcPts val="0"/>
              </a:spcAft>
              <a:buClr>
                <a:schemeClr val="dk1"/>
              </a:buClr>
              <a:buSzPts val="1100"/>
              <a:buFont typeface="Arial"/>
              <a:buNone/>
            </a:pPr>
            <a:r>
              <a:rPr lang="en"/>
              <a:t>• One of the best peripherals that are out there</a:t>
            </a:r>
            <a:endParaRPr/>
          </a:p>
          <a:p>
            <a:pPr indent="0" lvl="0" marL="0" rtl="0" algn="l">
              <a:spcBef>
                <a:spcPts val="0"/>
              </a:spcBef>
              <a:spcAft>
                <a:spcPts val="0"/>
              </a:spcAft>
              <a:buClr>
                <a:schemeClr val="dk1"/>
              </a:buClr>
              <a:buSzPts val="1100"/>
              <a:buFont typeface="Arial"/>
              <a:buNone/>
            </a:pPr>
            <a:r>
              <a:rPr lang="en"/>
              <a:t>• Can receive and transmit</a:t>
            </a:r>
            <a:endParaRPr/>
          </a:p>
          <a:p>
            <a:pPr indent="0" lvl="0" marL="0" rtl="0" algn="l">
              <a:spcBef>
                <a:spcPts val="0"/>
              </a:spcBef>
              <a:spcAft>
                <a:spcPts val="0"/>
              </a:spcAft>
              <a:buClr>
                <a:schemeClr val="dk1"/>
              </a:buClr>
              <a:buSzPts val="1100"/>
              <a:buFont typeface="Arial"/>
              <a:buNone/>
            </a:pPr>
            <a:r>
              <a:rPr lang="en"/>
              <a:t>• Cost: 300$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RTL-SDR</a:t>
            </a:r>
            <a:endParaRPr/>
          </a:p>
          <a:p>
            <a:pPr indent="-266700" lvl="0" marL="457200" rtl="0" algn="l">
              <a:spcBef>
                <a:spcPts val="0"/>
              </a:spcBef>
              <a:spcAft>
                <a:spcPts val="0"/>
              </a:spcAft>
              <a:buSzPts val="600"/>
              <a:buChar char="●"/>
            </a:pPr>
            <a:r>
              <a:rPr lang="en"/>
              <a:t>RTL-SDR is a very cheap software defined radio that uses a DVB-T TV tuner dongle based on the RTL2832U chipset.</a:t>
            </a:r>
            <a:endParaRPr/>
          </a:p>
          <a:p>
            <a:pPr indent="-266700" lvl="0" marL="457200" rtl="0" algn="l">
              <a:spcBef>
                <a:spcPts val="0"/>
              </a:spcBef>
              <a:spcAft>
                <a:spcPts val="0"/>
              </a:spcAft>
              <a:buSzPts val="600"/>
              <a:buChar char="●"/>
            </a:pPr>
            <a:r>
              <a:rPr lang="en"/>
              <a:t>Essentially, this means that a cheap $20 TV tuner USB dongle with the RTL2832U chip can be used as a computer based SDR.</a:t>
            </a:r>
            <a:endParaRPr/>
          </a:p>
          <a:p>
            <a:pPr indent="-266700" lvl="0" marL="457200" rtl="0" algn="l">
              <a:spcBef>
                <a:spcPts val="0"/>
              </a:spcBef>
              <a:spcAft>
                <a:spcPts val="0"/>
              </a:spcAft>
              <a:buSzPts val="600"/>
              <a:buChar char="●"/>
            </a:pPr>
            <a:r>
              <a:rPr lang="en"/>
              <a:t>Drawback – receive only. But still great for analysis!</a:t>
            </a:r>
            <a:endParaRPr/>
          </a:p>
          <a:p>
            <a:pPr indent="-266700" lvl="0" marL="457200" rtl="0" algn="l">
              <a:spcBef>
                <a:spcPts val="0"/>
              </a:spcBef>
              <a:spcAft>
                <a:spcPts val="0"/>
              </a:spcAft>
              <a:buSzPts val="600"/>
              <a:buChar char="●"/>
            </a:pPr>
            <a:r>
              <a:rPr lang="en"/>
              <a:t>Cost: 20$</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42c92384c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42c92384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42c92384c_1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42c92384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GNU Radio is a framework that enables users to design, simulate, and deploy highly capable real-world radio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basically to transmit/ receive any signal we have this pattern:</a:t>
            </a:r>
            <a:endParaRPr/>
          </a:p>
          <a:p>
            <a:pPr indent="0" lvl="0" marL="0" rtl="0" algn="l">
              <a:spcBef>
                <a:spcPts val="0"/>
              </a:spcBef>
              <a:spcAft>
                <a:spcPts val="0"/>
              </a:spcAft>
              <a:buNone/>
            </a:pPr>
            <a:r>
              <a:rPr lang="en"/>
              <a:t>Source	--&gt;	FILTERS --&gt;	 CONVERTOR  	--&gt;DEMODULATORS  	--&gt;Audio/File Sink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Here you can see an simple example of replay attack using gnuradio blocks, which is drop/drag… no need to code DSP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42c92384c_1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42c92384c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Systems which are typically considered as Industrial Control Systems, usually manage mission and/or safety critical types of systems, including critical infrastructure systems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systems come under a variety of names:</a:t>
            </a:r>
            <a:endParaRPr/>
          </a:p>
          <a:p>
            <a:pPr indent="0" lvl="0" marL="0" rtl="0" algn="l">
              <a:spcBef>
                <a:spcPts val="0"/>
              </a:spcBef>
              <a:spcAft>
                <a:spcPts val="0"/>
              </a:spcAft>
              <a:buClr>
                <a:schemeClr val="dk1"/>
              </a:buClr>
              <a:buSzPts val="1100"/>
              <a:buFont typeface="Arial"/>
              <a:buNone/>
            </a:pPr>
            <a:r>
              <a:rPr lang="en"/>
              <a:t> Industrial Control Systems (ICS).</a:t>
            </a:r>
            <a:endParaRPr/>
          </a:p>
          <a:p>
            <a:pPr indent="0" lvl="0" marL="0" rtl="0" algn="l">
              <a:spcBef>
                <a:spcPts val="0"/>
              </a:spcBef>
              <a:spcAft>
                <a:spcPts val="0"/>
              </a:spcAft>
              <a:buClr>
                <a:schemeClr val="dk1"/>
              </a:buClr>
              <a:buSzPts val="1100"/>
              <a:buFont typeface="Arial"/>
              <a:buNone/>
            </a:pPr>
            <a:r>
              <a:rPr lang="en"/>
              <a:t> • Operational Technology (OT).</a:t>
            </a:r>
            <a:endParaRPr/>
          </a:p>
          <a:p>
            <a:pPr indent="0" lvl="0" marL="0" rtl="0" algn="l">
              <a:spcBef>
                <a:spcPts val="0"/>
              </a:spcBef>
              <a:spcAft>
                <a:spcPts val="0"/>
              </a:spcAft>
              <a:buClr>
                <a:schemeClr val="dk1"/>
              </a:buClr>
              <a:buSzPts val="1100"/>
              <a:buFont typeface="Arial"/>
              <a:buNone/>
            </a:pPr>
            <a:r>
              <a:rPr lang="en"/>
              <a:t> • Supervisory Control and Data Acquisition (SCADA).</a:t>
            </a:r>
            <a:endParaRPr/>
          </a:p>
          <a:p>
            <a:pPr indent="0" lvl="0" marL="0" rtl="0" algn="l">
              <a:spcBef>
                <a:spcPts val="0"/>
              </a:spcBef>
              <a:spcAft>
                <a:spcPts val="0"/>
              </a:spcAft>
              <a:buClr>
                <a:schemeClr val="dk1"/>
              </a:buClr>
              <a:buSzPts val="1100"/>
              <a:buFont typeface="Arial"/>
              <a:buNone/>
            </a:pPr>
            <a:r>
              <a:rPr lang="en"/>
              <a:t> • Programmable Logic Controllers (PLC).</a:t>
            </a:r>
            <a:endParaRPr/>
          </a:p>
          <a:p>
            <a:pPr indent="0" lvl="0" marL="0" rtl="0" algn="l">
              <a:spcBef>
                <a:spcPts val="0"/>
              </a:spcBef>
              <a:spcAft>
                <a:spcPts val="0"/>
              </a:spcAft>
              <a:buNone/>
            </a:pPr>
            <a:r>
              <a:rPr lang="en"/>
              <a:t> • Proportional-Integral-Derivative (PID).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Challenges:</a:t>
            </a:r>
            <a:endParaRPr/>
          </a:p>
          <a:p>
            <a:pPr indent="0" lvl="0" marL="0" rtl="0" algn="l">
              <a:spcBef>
                <a:spcPts val="0"/>
              </a:spcBef>
              <a:spcAft>
                <a:spcPts val="0"/>
              </a:spcAft>
              <a:buNone/>
            </a:pPr>
            <a:r>
              <a:rPr lang="en">
                <a:solidFill>
                  <a:schemeClr val="dk1"/>
                </a:solidFill>
              </a:rPr>
              <a:t> • </a:t>
            </a:r>
            <a:r>
              <a:rPr lang="en"/>
              <a:t>Updating the security credentials in automotive vehicles would be inordinately costly and practically impossible in all cases given that some vehicles may never visit an authorized service center to connect to the OEM backend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Remote updating of security credentials of high-security military installations is usually prohibited and done locally.</a:t>
            </a:r>
            <a:endParaRPr/>
          </a:p>
          <a:p>
            <a:pPr indent="0" lvl="0" marL="0" rtl="0" algn="l">
              <a:spcBef>
                <a:spcPts val="0"/>
              </a:spcBef>
              <a:spcAft>
                <a:spcPts val="0"/>
              </a:spcAft>
              <a:buNone/>
            </a:pPr>
            <a:r>
              <a:rPr lang="en"/>
              <a:t> Making the overall security credential update process inordinately costly.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 Remote updating of security credentials of space systems is problematic both for reasons of security and practicality Availability for many of these systems must be at or close to 100%. Meaning, the systems they control must remain online 24-hours a day, 365-days a year, without interruption. Systems that fall under this category usually have double or triple redundancy systems, but if there is a security breach, depending upon the redundancy is achieved, it may easily affect all of the redundant systems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These systems, particularly those protecting critical infrastructure, are considered to be excellent targets by potential attackers. A successful attack on such a system can incur a huge loss to both a country and its economy.</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42c92384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42c92384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Because of the ubiquitous dependence of society on the electrical power system, its vulnerability to an EMP attack, coupled with the EMP’s particular damage mechanisms, creates the possibility of long-term, catastrophic consequences. A single EMP attack may seriously degrade or shut down a large part of the electric power grid in the geographic area of EMP exposure effectively instantaneously. There is also a possibility of functional collapse of grids beyond the exposed area, as electrical effects propagate from one region to another.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Various lists are in circulation that identify the critical infrastructures. Such as  Electric power  Telecommunications  Banking and finance  Petroleum and natural gas  Transportation  Food  Water  Emergency services  Space  Government </a:t>
            </a:r>
            <a:endParaRPr sz="1400"/>
          </a:p>
          <a:p>
            <a:pPr indent="0" lvl="0" marL="0" rtl="0" algn="l">
              <a:spcBef>
                <a:spcPts val="0"/>
              </a:spcBef>
              <a:spcAft>
                <a:spcPts val="0"/>
              </a:spcAft>
              <a:buNone/>
            </a:pPr>
            <a:r>
              <a:rPr lang="en" sz="1400"/>
              <a:t>The separation of these infrastructures into different domains tends to obscure the real interdependencies that sustain the effectiveness and daily operation of each one.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As a simple example, the telecommunications infrastructure requires power that is delivered by the power infrastructure. If power delivery is disrupted by disturbances in the power grid, telecommunication substations will run for a while on reserve battery power but would then need to switch to reserve backup generators (if they have them).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generator’s operation would rely on fuel, first from on-site storage and then conveyed to a central distribution point by the energy distribution infrastructure and delivered to the telecommunications substation by the transportation infrastructure and paid for by the components of the financial infrastructure. The technicians who show up, through the transportation infrastructure, to make repairs would not do so unless they have been sustained by the food and water delivery infrastructures, and so forth.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complex interdependence between elements within each infrastructure can be understood here…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42c92384c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b42c92384c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b241fe63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b241fe63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42c92384c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42c92384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42c92384c_1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42c92384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42c92384c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b42c92384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42c92384c_1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b42c92384c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42c92384c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b42c92384c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b42c92384c_1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b42c92384c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42c92384c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42c92384c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simple implementation of FM transmission on GNUradio one can easily broadcast live</a:t>
            </a:r>
            <a:endParaRPr/>
          </a:p>
          <a:p>
            <a:pPr indent="0" lvl="0" marL="0" rtl="0" algn="l">
              <a:lnSpc>
                <a:spcPct val="90000"/>
              </a:lnSpc>
              <a:spcBef>
                <a:spcPts val="11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lnSpc>
                <a:spcPct val="90000"/>
              </a:lnSpc>
              <a:spcBef>
                <a:spcPts val="1100"/>
              </a:spcBef>
              <a:spcAft>
                <a:spcPts val="0"/>
              </a:spcAft>
              <a:buClr>
                <a:schemeClr val="dk1"/>
              </a:buClr>
              <a:buSzPts val="1100"/>
              <a:buFont typeface="Arial"/>
              <a:buNone/>
            </a:pPr>
            <a:r>
              <a:rPr lang="en" sz="2800">
                <a:solidFill>
                  <a:schemeClr val="dk1"/>
                </a:solidFill>
                <a:latin typeface="Calibri"/>
                <a:ea typeface="Calibri"/>
                <a:cs typeface="Calibri"/>
                <a:sym typeface="Calibri"/>
              </a:rPr>
              <a:t>rec -c 2 -t wav -r 44000 no.wav</a:t>
            </a:r>
            <a:endParaRPr sz="2800">
              <a:solidFill>
                <a:schemeClr val="dk1"/>
              </a:solidFill>
              <a:latin typeface="Calibri"/>
              <a:ea typeface="Calibri"/>
              <a:cs typeface="Calibri"/>
              <a:sym typeface="Calibri"/>
            </a:endParaRPr>
          </a:p>
          <a:p>
            <a:pPr indent="0" lvl="0" marL="0" rtl="0" algn="l">
              <a:lnSpc>
                <a:spcPct val="90000"/>
              </a:lnSpc>
              <a:spcBef>
                <a:spcPts val="1100"/>
              </a:spcBef>
              <a:spcAft>
                <a:spcPts val="0"/>
              </a:spcAft>
              <a:buClr>
                <a:schemeClr val="dk1"/>
              </a:buClr>
              <a:buSzPts val="1100"/>
              <a:buFont typeface="Arial"/>
              <a:buNone/>
            </a:pPr>
            <a:r>
              <a:rPr lang="en" sz="2800">
                <a:solidFill>
                  <a:schemeClr val="dk1"/>
                </a:solidFill>
                <a:latin typeface="Calibri"/>
                <a:ea typeface="Calibri"/>
                <a:cs typeface="Calibri"/>
                <a:sym typeface="Calibri"/>
              </a:rPr>
              <a:t>SigintOS-&gt; FM transmit (HackRF)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b42c92384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b42c92384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222222"/>
                </a:solidFill>
                <a:highlight>
                  <a:schemeClr val="lt1"/>
                </a:highlight>
              </a:rPr>
              <a:t> (</a:t>
            </a:r>
            <a:r>
              <a:rPr b="1" lang="en" sz="1050">
                <a:solidFill>
                  <a:srgbClr val="222222"/>
                </a:solidFill>
                <a:highlight>
                  <a:schemeClr val="lt1"/>
                </a:highlight>
              </a:rPr>
              <a:t>ADS–B</a:t>
            </a:r>
            <a:r>
              <a:rPr lang="en" sz="1050">
                <a:solidFill>
                  <a:srgbClr val="222222"/>
                </a:solidFill>
                <a:highlight>
                  <a:schemeClr val="lt1"/>
                </a:highlight>
              </a:rPr>
              <a:t>) is a surveillance technology in which an </a:t>
            </a:r>
            <a:r>
              <a:rPr lang="en" sz="1050">
                <a:solidFill>
                  <a:srgbClr val="0B0080"/>
                </a:solidFill>
                <a:highlight>
                  <a:schemeClr val="lt1"/>
                </a:highlight>
                <a:uFill>
                  <a:noFill/>
                </a:uFill>
                <a:hlinkClick r:id="rId2">
                  <a:extLst>
                    <a:ext uri="{A12FA001-AC4F-418D-AE19-62706E023703}">
                      <ahyp:hlinkClr val="tx"/>
                    </a:ext>
                  </a:extLst>
                </a:hlinkClick>
              </a:rPr>
              <a:t>aircraft</a:t>
            </a:r>
            <a:r>
              <a:rPr lang="en" sz="1050">
                <a:solidFill>
                  <a:srgbClr val="222222"/>
                </a:solidFill>
                <a:highlight>
                  <a:schemeClr val="lt1"/>
                </a:highlight>
              </a:rPr>
              <a:t> determines its position via </a:t>
            </a:r>
            <a:r>
              <a:rPr lang="en" sz="1050">
                <a:solidFill>
                  <a:srgbClr val="0B0080"/>
                </a:solidFill>
                <a:highlight>
                  <a:schemeClr val="lt1"/>
                </a:highlight>
                <a:uFill>
                  <a:noFill/>
                </a:uFill>
                <a:hlinkClick r:id="rId3">
                  <a:extLst>
                    <a:ext uri="{A12FA001-AC4F-418D-AE19-62706E023703}">
                      <ahyp:hlinkClr val="tx"/>
                    </a:ext>
                  </a:extLst>
                </a:hlinkClick>
              </a:rPr>
              <a:t>satellite navigation</a:t>
            </a:r>
            <a:r>
              <a:rPr lang="en" sz="1050">
                <a:solidFill>
                  <a:srgbClr val="222222"/>
                </a:solidFill>
                <a:highlight>
                  <a:schemeClr val="lt1"/>
                </a:highlight>
              </a:rPr>
              <a:t> and periodically broadcasts it, enabling it to be tracked. This signals can be tracked using low-cost sdr like RTL. in this example I am using rtl1090 and virtual radar to track planes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b42c92384c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b42c92384c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Gr-gsm, and kalibrate command we can listen to IMSI number and further decrypt the A3/A5 algorithm to listen into calls and message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 Does an IMSI Catcher Locate My Identity?</a:t>
            </a:r>
            <a:endParaRPr/>
          </a:p>
          <a:p>
            <a:pPr indent="0" lvl="0" marL="0" rtl="0" algn="l">
              <a:spcBef>
                <a:spcPts val="0"/>
              </a:spcBef>
              <a:spcAft>
                <a:spcPts val="0"/>
              </a:spcAft>
              <a:buClr>
                <a:schemeClr val="dk1"/>
              </a:buClr>
              <a:buSzPts val="1100"/>
              <a:buFont typeface="Arial"/>
              <a:buNone/>
            </a:pPr>
            <a:r>
              <a:rPr lang="en"/>
              <a:t>Every mobile phone has an IMSI (which means International Mobile Subscriber Identity) number. This number is unique to every SIM card. This number is shown once your mobile phone is connected to an IMSI Catcher. The police can determine your identity easily once they have this unique number. There is no way you cannot be a victim except you are not in an area with the IMSI catcher network.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42c92384c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b42c92384c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GPS-SDR-SIM generates GPS baseband signal data streams, which can be converted to RF using software-defined radio (SDR) platforms, such as </a:t>
            </a:r>
            <a:r>
              <a:rPr lang="en" sz="1200">
                <a:solidFill>
                  <a:schemeClr val="hlink"/>
                </a:solidFill>
                <a:highlight>
                  <a:srgbClr val="FFFFFF"/>
                </a:highlight>
                <a:uFill>
                  <a:noFill/>
                </a:uFill>
                <a:hlinkClick r:id="rId2"/>
              </a:rPr>
              <a:t>ADALM-Pluto</a:t>
            </a:r>
            <a:r>
              <a:rPr lang="en" sz="1200">
                <a:solidFill>
                  <a:srgbClr val="24292E"/>
                </a:solidFill>
                <a:highlight>
                  <a:srgbClr val="FFFFFF"/>
                </a:highlight>
              </a:rPr>
              <a:t>, </a:t>
            </a:r>
            <a:r>
              <a:rPr lang="en" sz="1200">
                <a:solidFill>
                  <a:schemeClr val="hlink"/>
                </a:solidFill>
                <a:highlight>
                  <a:srgbClr val="FFFFFF"/>
                </a:highlight>
                <a:uFill>
                  <a:noFill/>
                </a:uFill>
                <a:hlinkClick r:id="rId3"/>
              </a:rPr>
              <a:t>bladeRF</a:t>
            </a:r>
            <a:r>
              <a:rPr lang="en" sz="1200">
                <a:solidFill>
                  <a:srgbClr val="24292E"/>
                </a:solidFill>
                <a:highlight>
                  <a:srgbClr val="FFFFFF"/>
                </a:highlight>
              </a:rPr>
              <a:t>, </a:t>
            </a:r>
            <a:r>
              <a:rPr lang="en" sz="1200">
                <a:solidFill>
                  <a:schemeClr val="hlink"/>
                </a:solidFill>
                <a:highlight>
                  <a:srgbClr val="FFFFFF"/>
                </a:highlight>
                <a:uFill>
                  <a:noFill/>
                </a:uFill>
                <a:hlinkClick r:id="rId4"/>
              </a:rPr>
              <a:t>HackRF</a:t>
            </a:r>
            <a:r>
              <a:rPr lang="en" sz="1200">
                <a:solidFill>
                  <a:srgbClr val="24292E"/>
                </a:solidFill>
                <a:highlight>
                  <a:srgbClr val="FFFFFF"/>
                </a:highlight>
              </a:rPr>
              <a:t>, and </a:t>
            </a:r>
            <a:r>
              <a:rPr lang="en" sz="1200">
                <a:solidFill>
                  <a:schemeClr val="hlink"/>
                </a:solidFill>
                <a:highlight>
                  <a:srgbClr val="FFFFFF"/>
                </a:highlight>
                <a:uFill>
                  <a:noFill/>
                </a:uFill>
                <a:hlinkClick r:id="rId5"/>
              </a:rPr>
              <a:t>USRP</a:t>
            </a:r>
            <a:r>
              <a:rPr lang="en" sz="1200">
                <a:solidFill>
                  <a:srgbClr val="24292E"/>
                </a:solidFill>
                <a:highlight>
                  <a:srgbClr val="FFFFFF"/>
                </a:highlight>
              </a:rPr>
              <a:t>.</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The user specifies the GPS satellite constellation through a GPS broadcast ephemeris file. The daily GPS broadcast ephemeris file (brdc) is a merge of the individual site navigation files into one. The archive for the daily file can be downloaded from: (https://cddis.nasa.gov/archive/gnss/data/daily/). Access to this site requires registration, which is free.</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These files are then used to generate the simulated pseudorange and Doppler for the GPS satellites in view. This simulated range data is then used to generate the digitized I/Q samples for the GPS signal.</a:t>
            </a:r>
            <a:endParaRPr sz="1200">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rgbClr val="24292E"/>
                </a:solidFill>
                <a:highlight>
                  <a:srgbClr val="FFFFFF"/>
                </a:highlight>
              </a:rPr>
              <a:t>------</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202122"/>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rgbClr val="202122"/>
                </a:solidFill>
                <a:highlight>
                  <a:schemeClr val="lt1"/>
                </a:highlight>
              </a:rPr>
              <a:t>Each GPS satellite continuously transmits a radio signal containing the current time and data about its position. Since the speed of </a:t>
            </a:r>
            <a:r>
              <a:rPr lang="en" sz="1050">
                <a:solidFill>
                  <a:srgbClr val="0B0080"/>
                </a:solidFill>
                <a:highlight>
                  <a:schemeClr val="lt1"/>
                </a:highlight>
                <a:uFill>
                  <a:noFill/>
                </a:uFill>
                <a:hlinkClick r:id="rId6">
                  <a:extLst>
                    <a:ext uri="{A12FA001-AC4F-418D-AE19-62706E023703}">
                      <ahyp:hlinkClr val="tx"/>
                    </a:ext>
                  </a:extLst>
                </a:hlinkClick>
              </a:rPr>
              <a:t>radio waves</a:t>
            </a:r>
            <a:r>
              <a:rPr lang="en" sz="1050">
                <a:solidFill>
                  <a:srgbClr val="202122"/>
                </a:solidFill>
                <a:highlight>
                  <a:schemeClr val="lt1"/>
                </a:highlight>
              </a:rPr>
              <a:t> is constant and independent of the satellite speed, the time delay between when the satellite transmits a signal and the receiver receives it is proportional to the distance from the satellite to the receiver. A GPS receiver monitors multiple satellites and solves equations to determine the precise position of the receiver and its deviation from true time. At a minimum, four satellites must be in view of the receiver for it to compute four unknown quantities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241fe631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b241fe631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23c922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23c922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241fe631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241fe631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b241fe631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b241fe631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241fe631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241fe631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241fe631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241fe631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241fe631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241fe631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gradFill>
          <a:gsLst>
            <a:gs pos="0">
              <a:schemeClr val="accent2"/>
            </a:gs>
            <a:gs pos="100000">
              <a:schemeClr val="dk1"/>
            </a:gs>
          </a:gsLst>
          <a:lin ang="8100019" scaled="0"/>
        </a:gradFill>
      </p:bgPr>
    </p:bg>
    <p:spTree>
      <p:nvGrpSpPr>
        <p:cNvPr id="50" name="Shape 50"/>
        <p:cNvGrpSpPr/>
        <p:nvPr/>
      </p:nvGrpSpPr>
      <p:grpSpPr>
        <a:xfrm>
          <a:off x="0" y="0"/>
          <a:ext cx="0" cy="0"/>
          <a:chOff x="0" y="0"/>
          <a:chExt cx="0" cy="0"/>
        </a:xfrm>
      </p:grpSpPr>
      <p:sp>
        <p:nvSpPr>
          <p:cNvPr id="51" name="Google Shape;51;p13"/>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3"/>
          <p:cNvSpPr txBox="1"/>
          <p:nvPr>
            <p:ph type="ctrTitle"/>
          </p:nvPr>
        </p:nvSpPr>
        <p:spPr>
          <a:xfrm>
            <a:off x="1037875" y="1662450"/>
            <a:ext cx="7068300" cy="181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bg>
      <p:bgPr>
        <a:gradFill>
          <a:gsLst>
            <a:gs pos="0">
              <a:schemeClr val="accent1"/>
            </a:gs>
            <a:gs pos="100000">
              <a:schemeClr val="accent2"/>
            </a:gs>
          </a:gsLst>
          <a:lin ang="8100019" scaled="0"/>
        </a:gradFill>
      </p:bgPr>
    </p:bg>
    <p:spTree>
      <p:nvGrpSpPr>
        <p:cNvPr id="53" name="Shape 53"/>
        <p:cNvGrpSpPr/>
        <p:nvPr/>
      </p:nvGrpSpPr>
      <p:grpSpPr>
        <a:xfrm>
          <a:off x="0" y="0"/>
          <a:ext cx="0" cy="0"/>
          <a:chOff x="0" y="0"/>
          <a:chExt cx="0" cy="0"/>
        </a:xfrm>
      </p:grpSpPr>
      <p:sp>
        <p:nvSpPr>
          <p:cNvPr id="54" name="Google Shape;54;p14"/>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4"/>
          <p:cNvSpPr txBox="1"/>
          <p:nvPr>
            <p:ph type="ctrTitle"/>
          </p:nvPr>
        </p:nvSpPr>
        <p:spPr>
          <a:xfrm>
            <a:off x="1037875" y="2066800"/>
            <a:ext cx="7068300" cy="610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56" name="Google Shape;56;p14"/>
          <p:cNvSpPr txBox="1"/>
          <p:nvPr>
            <p:ph idx="1" type="subTitle"/>
          </p:nvPr>
        </p:nvSpPr>
        <p:spPr>
          <a:xfrm>
            <a:off x="1037875" y="2774327"/>
            <a:ext cx="7068300" cy="384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8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15"/>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1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 name="Google Shape;60;p1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62" name="Google Shape;62;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63" name="Google Shape;6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bvHtJj-zkHthDutcSejjNwiZFGAWdrPV/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drive.google.com/file/d/1q2bTXuoBvEMe8ErQ1e58RBahLTyZgdIw/view"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drive.google.com/file/d/1mpoX4TvbNFmU4wwtrhXNUnal9gvIWBbv/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Xr3dfAwT2OgcPxiU77Z1-J30nTX2Jvob/view" TargetMode="Externa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rive.google.com/file/d/111yDULJO0OriD9ojn6ftsikhhR86ONUO/view" TargetMode="Externa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rive.google.com/file/d/1puvxkmS03E3OgyuIk13IT3kZkz82OuST/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1.jpg"/><Relationship Id="rId4" Type="http://schemas.openxmlformats.org/officeDocument/2006/relationships/image" Target="../media/image19.jpg"/><Relationship Id="rId5"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ctrTitle"/>
          </p:nvPr>
        </p:nvSpPr>
        <p:spPr>
          <a:xfrm>
            <a:off x="1915200" y="1487550"/>
            <a:ext cx="5313600" cy="2168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rgbClr val="6FA8DC"/>
                </a:solidFill>
              </a:rPr>
              <a:t>Smart Home:</a:t>
            </a:r>
            <a:endParaRPr>
              <a:solidFill>
                <a:srgbClr val="6FA8DC"/>
              </a:solidFill>
            </a:endParaRPr>
          </a:p>
          <a:p>
            <a:pPr indent="0" lvl="0" marL="0" rtl="0" algn="l">
              <a:spcBef>
                <a:spcPts val="0"/>
              </a:spcBef>
              <a:spcAft>
                <a:spcPts val="0"/>
              </a:spcAft>
              <a:buNone/>
            </a:pPr>
            <a:r>
              <a:rPr lang="en" sz="3300"/>
              <a:t>If you connect it, </a:t>
            </a:r>
            <a:r>
              <a:rPr lang="en" sz="3300" u="sng">
                <a:solidFill>
                  <a:srgbClr val="FF0000"/>
                </a:solidFill>
              </a:rPr>
              <a:t>p</a:t>
            </a:r>
            <a:r>
              <a:rPr lang="en" sz="3300" u="sng">
                <a:solidFill>
                  <a:srgbClr val="FF0000"/>
                </a:solidFill>
              </a:rPr>
              <a:t>rotect it!</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1988450" y="2285400"/>
            <a:ext cx="486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Recorded Demo</a:t>
            </a:r>
            <a:endParaRPr sz="4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RFID Access</a:t>
            </a:r>
            <a:endParaRPr/>
          </a:p>
        </p:txBody>
      </p:sp>
      <p:pic>
        <p:nvPicPr>
          <p:cNvPr id="129" name="Google Shape;129;p26" title="RFID_access.MOV">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314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Occupancy-based lighting</a:t>
            </a:r>
            <a:endParaRPr/>
          </a:p>
        </p:txBody>
      </p:sp>
      <p:pic>
        <p:nvPicPr>
          <p:cNvPr id="135" name="Google Shape;135;p27" title="basic_lighting.mov">
            <a:hlinkClick r:id="rId3"/>
          </p:cNvPr>
          <p:cNvPicPr preferRelativeResize="0"/>
          <p:nvPr/>
        </p:nvPicPr>
        <p:blipFill>
          <a:blip r:embed="rId4">
            <a:alphaModFix/>
          </a:blip>
          <a:stretch>
            <a:fillRect/>
          </a:stretch>
        </p:blipFill>
        <p:spPr>
          <a:xfrm>
            <a:off x="1886950" y="971600"/>
            <a:ext cx="5141500" cy="385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Wifi-controlled lighting</a:t>
            </a:r>
            <a:endParaRPr/>
          </a:p>
        </p:txBody>
      </p:sp>
      <p:pic>
        <p:nvPicPr>
          <p:cNvPr id="141" name="Google Shape;141;p28" title="wifi_countrol_light.MOV">
            <a:hlinkClick r:id="rId3"/>
          </p:cNvPr>
          <p:cNvPicPr preferRelativeResize="0"/>
          <p:nvPr/>
        </p:nvPicPr>
        <p:blipFill>
          <a:blip r:embed="rId4">
            <a:alphaModFix/>
          </a:blip>
          <a:stretch>
            <a:fillRect/>
          </a:stretch>
        </p:blipFill>
        <p:spPr>
          <a:xfrm>
            <a:off x="2010425" y="1017725"/>
            <a:ext cx="4874875" cy="365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33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RFID Clone Attack</a:t>
            </a:r>
            <a:endParaRPr/>
          </a:p>
        </p:txBody>
      </p:sp>
      <p:pic>
        <p:nvPicPr>
          <p:cNvPr id="147" name="Google Shape;147;p29" title="RFID_clone_attack.MOV">
            <a:hlinkClick r:id="rId3"/>
          </p:cNvPr>
          <p:cNvPicPr preferRelativeResize="0"/>
          <p:nvPr/>
        </p:nvPicPr>
        <p:blipFill>
          <a:blip r:embed="rId4">
            <a:alphaModFix/>
          </a:blip>
          <a:stretch>
            <a:fillRect/>
          </a:stretch>
        </p:blipFill>
        <p:spPr>
          <a:xfrm>
            <a:off x="1625887" y="1302850"/>
            <a:ext cx="5892226" cy="3314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Deauthentication attack</a:t>
            </a:r>
            <a:endParaRPr/>
          </a:p>
        </p:txBody>
      </p:sp>
      <p:pic>
        <p:nvPicPr>
          <p:cNvPr id="153" name="Google Shape;153;p30" title="wifi_disconnect_attack.MOV">
            <a:hlinkClick r:id="rId3"/>
          </p:cNvPr>
          <p:cNvPicPr preferRelativeResize="0"/>
          <p:nvPr/>
        </p:nvPicPr>
        <p:blipFill>
          <a:blip r:embed="rId4">
            <a:alphaModFix/>
          </a:blip>
          <a:stretch>
            <a:fillRect/>
          </a:stretch>
        </p:blipFill>
        <p:spPr>
          <a:xfrm>
            <a:off x="1572288" y="1153675"/>
            <a:ext cx="5999424" cy="3374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16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Attacker gained control of lighting system</a:t>
            </a:r>
            <a:endParaRPr/>
          </a:p>
        </p:txBody>
      </p:sp>
      <p:pic>
        <p:nvPicPr>
          <p:cNvPr id="159" name="Google Shape;159;p31" title="attacker_take_over_control.MOV">
            <a:hlinkClick r:id="rId3"/>
          </p:cNvPr>
          <p:cNvPicPr preferRelativeResize="0"/>
          <p:nvPr/>
        </p:nvPicPr>
        <p:blipFill>
          <a:blip r:embed="rId4">
            <a:alphaModFix/>
          </a:blip>
          <a:stretch>
            <a:fillRect/>
          </a:stretch>
        </p:blipFill>
        <p:spPr>
          <a:xfrm>
            <a:off x="1795913" y="685650"/>
            <a:ext cx="5552167" cy="416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Analysis</a:t>
            </a:r>
            <a:endParaRPr/>
          </a:p>
        </p:txBody>
      </p:sp>
      <p:pic>
        <p:nvPicPr>
          <p:cNvPr id="165" name="Google Shape;165;p32"/>
          <p:cNvPicPr preferRelativeResize="0"/>
          <p:nvPr/>
        </p:nvPicPr>
        <p:blipFill>
          <a:blip r:embed="rId3">
            <a:alphaModFix/>
          </a:blip>
          <a:stretch>
            <a:fillRect/>
          </a:stretch>
        </p:blipFill>
        <p:spPr>
          <a:xfrm>
            <a:off x="186250" y="1326200"/>
            <a:ext cx="5692800" cy="3231974"/>
          </a:xfrm>
          <a:prstGeom prst="rect">
            <a:avLst/>
          </a:prstGeom>
          <a:noFill/>
          <a:ln>
            <a:noFill/>
          </a:ln>
        </p:spPr>
      </p:pic>
      <p:sp>
        <p:nvSpPr>
          <p:cNvPr id="166" name="Google Shape;166;p32"/>
          <p:cNvSpPr txBox="1"/>
          <p:nvPr/>
        </p:nvSpPr>
        <p:spPr>
          <a:xfrm>
            <a:off x="6200875" y="940875"/>
            <a:ext cx="2706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a person is no longer present in current room(i.e. Presented in another room)</a:t>
            </a:r>
            <a:endParaRPr/>
          </a:p>
          <a:p>
            <a:pPr indent="0" lvl="0" marL="0" rtl="0" algn="l">
              <a:spcBef>
                <a:spcPts val="0"/>
              </a:spcBef>
              <a:spcAft>
                <a:spcPts val="0"/>
              </a:spcAft>
              <a:buNone/>
            </a:pPr>
            <a:r>
              <a:rPr lang="en"/>
              <a:t>The light will automatically turned off. </a:t>
            </a:r>
            <a:endParaRPr/>
          </a:p>
          <a:p>
            <a:pPr indent="0" lvl="0" marL="0" rtl="0" algn="l">
              <a:spcBef>
                <a:spcPts val="0"/>
              </a:spcBef>
              <a:spcAft>
                <a:spcPts val="0"/>
              </a:spcAft>
              <a:buNone/>
            </a:pPr>
            <a:r>
              <a:rPr lang="en"/>
              <a:t>This </a:t>
            </a:r>
            <a:r>
              <a:rPr lang="en"/>
              <a:t>feature</a:t>
            </a:r>
            <a:r>
              <a:rPr lang="en"/>
              <a:t> has been achieved by the house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1431000" y="1715825"/>
            <a:ext cx="628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Thank</a:t>
            </a:r>
            <a:r>
              <a:rPr lang="en" sz="4900"/>
              <a:t> you! Questions?</a:t>
            </a:r>
            <a:endParaRPr sz="4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77" name="Google Shape;177;p34"/>
          <p:cNvSpPr txBox="1"/>
          <p:nvPr/>
        </p:nvSpPr>
        <p:spPr>
          <a:xfrm>
            <a:off x="448050" y="1281400"/>
            <a:ext cx="83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8" name="Google Shape;178;p34"/>
          <p:cNvPicPr preferRelativeResize="0"/>
          <p:nvPr/>
        </p:nvPicPr>
        <p:blipFill rotWithShape="1">
          <a:blip r:embed="rId3">
            <a:alphaModFix/>
          </a:blip>
          <a:srcRect b="0" l="0" r="1922" t="1854"/>
          <a:stretch/>
        </p:blipFill>
        <p:spPr>
          <a:xfrm>
            <a:off x="1934375" y="1017725"/>
            <a:ext cx="5342626" cy="412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7"/>
          <p:cNvSpPr txBox="1"/>
          <p:nvPr>
            <p:ph type="title"/>
          </p:nvPr>
        </p:nvSpPr>
        <p:spPr>
          <a:xfrm>
            <a:off x="1037850" y="400675"/>
            <a:ext cx="7068300" cy="15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Hello EC545!</a:t>
            </a:r>
            <a:endParaRPr b="1">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t>Team :</a:t>
            </a:r>
            <a:endParaRPr sz="2400"/>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75" name="Google Shape;75;p17"/>
          <p:cNvSpPr txBox="1"/>
          <p:nvPr/>
        </p:nvSpPr>
        <p:spPr>
          <a:xfrm>
            <a:off x="3927727" y="3448075"/>
            <a:ext cx="1696800" cy="69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Román Vélez-Alicea</a:t>
            </a:r>
            <a:br>
              <a:rPr lang="en">
                <a:solidFill>
                  <a:schemeClr val="dk1"/>
                </a:solidFill>
                <a:latin typeface="Inter"/>
                <a:ea typeface="Inter"/>
                <a:cs typeface="Inter"/>
                <a:sym typeface="Inter"/>
              </a:rPr>
            </a:br>
            <a:r>
              <a:rPr lang="en" sz="800">
                <a:solidFill>
                  <a:schemeClr val="dk2"/>
                </a:solidFill>
                <a:latin typeface="Inter"/>
                <a:ea typeface="Inter"/>
                <a:cs typeface="Inter"/>
                <a:sym typeface="Inter"/>
              </a:rPr>
              <a:t>M.S. Computer Engineering</a:t>
            </a:r>
            <a:endParaRPr sz="800">
              <a:solidFill>
                <a:schemeClr val="dk2"/>
              </a:solidFill>
              <a:latin typeface="Inter"/>
              <a:ea typeface="Inter"/>
              <a:cs typeface="Inter"/>
              <a:sym typeface="Inter"/>
            </a:endParaRPr>
          </a:p>
          <a:p>
            <a:pPr indent="0" lvl="0" marL="0" rtl="0" algn="ctr">
              <a:spcBef>
                <a:spcPts val="400"/>
              </a:spcBef>
              <a:spcAft>
                <a:spcPts val="0"/>
              </a:spcAft>
              <a:buNone/>
            </a:pPr>
            <a:r>
              <a:rPr lang="en" sz="800">
                <a:solidFill>
                  <a:schemeClr val="dk2"/>
                </a:solidFill>
                <a:latin typeface="Inter"/>
                <a:ea typeface="Inter"/>
                <a:cs typeface="Inter"/>
                <a:sym typeface="Inter"/>
              </a:rPr>
              <a:t>BU ECE</a:t>
            </a:r>
            <a:endParaRPr sz="800">
              <a:solidFill>
                <a:schemeClr val="dk2"/>
              </a:solidFill>
              <a:latin typeface="Inter"/>
              <a:ea typeface="Inter"/>
              <a:cs typeface="Inter"/>
              <a:sym typeface="Inter"/>
            </a:endParaRPr>
          </a:p>
          <a:p>
            <a:pPr indent="0" lvl="0" marL="0" rtl="0" algn="ctr">
              <a:spcBef>
                <a:spcPts val="400"/>
              </a:spcBef>
              <a:spcAft>
                <a:spcPts val="400"/>
              </a:spcAft>
              <a:buNone/>
            </a:pPr>
            <a:r>
              <a:rPr lang="en" sz="900">
                <a:solidFill>
                  <a:schemeClr val="dk2"/>
                </a:solidFill>
                <a:latin typeface="Inter"/>
                <a:ea typeface="Inter"/>
                <a:cs typeface="Inter"/>
                <a:sym typeface="Inter"/>
              </a:rPr>
              <a:t>rgva</a:t>
            </a:r>
            <a:r>
              <a:rPr lang="en" sz="900">
                <a:solidFill>
                  <a:schemeClr val="dk2"/>
                </a:solidFill>
                <a:latin typeface="Inter"/>
                <a:ea typeface="Inter"/>
                <a:cs typeface="Inter"/>
                <a:sym typeface="Inter"/>
              </a:rPr>
              <a:t>@bu.edu</a:t>
            </a:r>
            <a:endParaRPr>
              <a:latin typeface="Inter"/>
              <a:ea typeface="Inter"/>
              <a:cs typeface="Inter"/>
              <a:sym typeface="Inter"/>
            </a:endParaRPr>
          </a:p>
        </p:txBody>
      </p:sp>
      <p:sp>
        <p:nvSpPr>
          <p:cNvPr id="76" name="Google Shape;76;p17"/>
          <p:cNvSpPr txBox="1"/>
          <p:nvPr/>
        </p:nvSpPr>
        <p:spPr>
          <a:xfrm>
            <a:off x="5950605" y="3448068"/>
            <a:ext cx="1416000" cy="69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Zhiqing Wang</a:t>
            </a:r>
            <a:br>
              <a:rPr lang="en">
                <a:solidFill>
                  <a:schemeClr val="dk1"/>
                </a:solidFill>
                <a:latin typeface="Inter"/>
                <a:ea typeface="Inter"/>
                <a:cs typeface="Inter"/>
                <a:sym typeface="Inter"/>
              </a:rPr>
            </a:br>
            <a:r>
              <a:rPr lang="en" sz="800">
                <a:solidFill>
                  <a:schemeClr val="dk2"/>
                </a:solidFill>
                <a:latin typeface="Inter"/>
                <a:ea typeface="Inter"/>
                <a:cs typeface="Inter"/>
                <a:sym typeface="Inter"/>
              </a:rPr>
              <a:t>M.Eng System Engineering</a:t>
            </a:r>
            <a:endParaRPr sz="800">
              <a:solidFill>
                <a:schemeClr val="dk2"/>
              </a:solidFill>
              <a:latin typeface="Inter"/>
              <a:ea typeface="Inter"/>
              <a:cs typeface="Inter"/>
              <a:sym typeface="Inter"/>
            </a:endParaRPr>
          </a:p>
          <a:p>
            <a:pPr indent="0" lvl="0" marL="0" rtl="0" algn="ctr">
              <a:spcBef>
                <a:spcPts val="400"/>
              </a:spcBef>
              <a:spcAft>
                <a:spcPts val="0"/>
              </a:spcAft>
              <a:buNone/>
            </a:pPr>
            <a:r>
              <a:rPr lang="en" sz="800">
                <a:solidFill>
                  <a:schemeClr val="dk2"/>
                </a:solidFill>
                <a:latin typeface="Inter"/>
                <a:ea typeface="Inter"/>
                <a:cs typeface="Inter"/>
                <a:sym typeface="Inter"/>
              </a:rPr>
              <a:t>BU ECE</a:t>
            </a:r>
            <a:endParaRPr sz="800">
              <a:solidFill>
                <a:schemeClr val="dk2"/>
              </a:solidFill>
              <a:latin typeface="Inter"/>
              <a:ea typeface="Inter"/>
              <a:cs typeface="Inter"/>
              <a:sym typeface="Inter"/>
            </a:endParaRPr>
          </a:p>
          <a:p>
            <a:pPr indent="0" lvl="0" marL="0" rtl="0" algn="ctr">
              <a:spcBef>
                <a:spcPts val="400"/>
              </a:spcBef>
              <a:spcAft>
                <a:spcPts val="400"/>
              </a:spcAft>
              <a:buNone/>
            </a:pPr>
            <a:r>
              <a:rPr lang="en" sz="900">
                <a:solidFill>
                  <a:schemeClr val="dk2"/>
                </a:solidFill>
                <a:latin typeface="Inter"/>
                <a:ea typeface="Inter"/>
                <a:cs typeface="Inter"/>
                <a:sym typeface="Inter"/>
              </a:rPr>
              <a:t>joeyw@bu.edu</a:t>
            </a:r>
            <a:endParaRPr b="1" sz="1200">
              <a:solidFill>
                <a:schemeClr val="dk1"/>
              </a:solidFill>
              <a:latin typeface="Inter"/>
              <a:ea typeface="Inter"/>
              <a:cs typeface="Inter"/>
              <a:sym typeface="Inter"/>
            </a:endParaRPr>
          </a:p>
        </p:txBody>
      </p:sp>
      <p:sp>
        <p:nvSpPr>
          <p:cNvPr id="77" name="Google Shape;77;p17"/>
          <p:cNvSpPr txBox="1"/>
          <p:nvPr/>
        </p:nvSpPr>
        <p:spPr>
          <a:xfrm>
            <a:off x="2207644" y="3448068"/>
            <a:ext cx="1416000" cy="69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Harshit Agrawal</a:t>
            </a:r>
            <a:br>
              <a:rPr lang="en">
                <a:solidFill>
                  <a:schemeClr val="dk1"/>
                </a:solidFill>
                <a:latin typeface="Inter"/>
                <a:ea typeface="Inter"/>
                <a:cs typeface="Inter"/>
                <a:sym typeface="Inter"/>
              </a:rPr>
            </a:br>
            <a:r>
              <a:rPr lang="en" sz="800">
                <a:solidFill>
                  <a:schemeClr val="dk2"/>
                </a:solidFill>
                <a:latin typeface="Inter"/>
                <a:ea typeface="Inter"/>
                <a:cs typeface="Inter"/>
                <a:sym typeface="Inter"/>
              </a:rPr>
              <a:t>M.S. Computer Engineering</a:t>
            </a:r>
            <a:endParaRPr sz="800">
              <a:solidFill>
                <a:schemeClr val="dk2"/>
              </a:solidFill>
              <a:latin typeface="Inter"/>
              <a:ea typeface="Inter"/>
              <a:cs typeface="Inter"/>
              <a:sym typeface="Inter"/>
            </a:endParaRPr>
          </a:p>
          <a:p>
            <a:pPr indent="0" lvl="0" marL="0" rtl="0" algn="ctr">
              <a:spcBef>
                <a:spcPts val="400"/>
              </a:spcBef>
              <a:spcAft>
                <a:spcPts val="0"/>
              </a:spcAft>
              <a:buNone/>
            </a:pPr>
            <a:r>
              <a:rPr lang="en" sz="800">
                <a:solidFill>
                  <a:schemeClr val="dk2"/>
                </a:solidFill>
                <a:latin typeface="Inter"/>
                <a:ea typeface="Inter"/>
                <a:cs typeface="Inter"/>
                <a:sym typeface="Inter"/>
              </a:rPr>
              <a:t>BU ECE</a:t>
            </a:r>
            <a:endParaRPr sz="800">
              <a:solidFill>
                <a:schemeClr val="dk2"/>
              </a:solidFill>
              <a:latin typeface="Inter"/>
              <a:ea typeface="Inter"/>
              <a:cs typeface="Inter"/>
              <a:sym typeface="Inter"/>
            </a:endParaRPr>
          </a:p>
          <a:p>
            <a:pPr indent="0" lvl="0" marL="0" rtl="0" algn="ctr">
              <a:spcBef>
                <a:spcPts val="400"/>
              </a:spcBef>
              <a:spcAft>
                <a:spcPts val="0"/>
              </a:spcAft>
              <a:buNone/>
            </a:pPr>
            <a:r>
              <a:rPr lang="en" sz="900">
                <a:solidFill>
                  <a:schemeClr val="dk2"/>
                </a:solidFill>
                <a:latin typeface="Inter"/>
                <a:ea typeface="Inter"/>
                <a:cs typeface="Inter"/>
                <a:sym typeface="Inter"/>
              </a:rPr>
              <a:t>harshit@bu.edu</a:t>
            </a:r>
            <a:endParaRPr>
              <a:solidFill>
                <a:schemeClr val="dk1"/>
              </a:solidFill>
              <a:latin typeface="Inter"/>
              <a:ea typeface="Inter"/>
              <a:cs typeface="Inter"/>
              <a:sym typeface="Inter"/>
            </a:endParaRPr>
          </a:p>
          <a:p>
            <a:pPr indent="0" lvl="0" marL="0" rtl="0" algn="ctr">
              <a:spcBef>
                <a:spcPts val="400"/>
              </a:spcBef>
              <a:spcAft>
                <a:spcPts val="0"/>
              </a:spcAft>
              <a:buNone/>
            </a:pPr>
            <a:r>
              <a:t/>
            </a:r>
            <a:endParaRPr>
              <a:solidFill>
                <a:schemeClr val="dk1"/>
              </a:solidFill>
              <a:latin typeface="Inter"/>
              <a:ea typeface="Inter"/>
              <a:cs typeface="Inter"/>
              <a:sym typeface="Inter"/>
            </a:endParaRPr>
          </a:p>
          <a:p>
            <a:pPr indent="0" lvl="0" marL="0" rtl="0" algn="ctr">
              <a:spcBef>
                <a:spcPts val="400"/>
              </a:spcBef>
              <a:spcAft>
                <a:spcPts val="400"/>
              </a:spcAft>
              <a:buNone/>
            </a:pPr>
            <a:r>
              <a:t/>
            </a:r>
            <a:endParaRPr b="1" sz="1200">
              <a:solidFill>
                <a:schemeClr val="dk1"/>
              </a:solidFill>
              <a:latin typeface="Inter"/>
              <a:ea typeface="Inter"/>
              <a:cs typeface="Inter"/>
              <a:sym typeface="Inter"/>
            </a:endParaRPr>
          </a:p>
        </p:txBody>
      </p:sp>
      <p:pic>
        <p:nvPicPr>
          <p:cNvPr id="78" name="Google Shape;78;p17"/>
          <p:cNvPicPr preferRelativeResize="0"/>
          <p:nvPr/>
        </p:nvPicPr>
        <p:blipFill rotWithShape="1">
          <a:blip r:embed="rId3">
            <a:alphaModFix/>
          </a:blip>
          <a:srcRect b="0" l="1559" r="1569" t="0"/>
          <a:stretch/>
        </p:blipFill>
        <p:spPr>
          <a:xfrm>
            <a:off x="2180864" y="1863738"/>
            <a:ext cx="1416000" cy="1416000"/>
          </a:xfrm>
          <a:prstGeom prst="ellipse">
            <a:avLst/>
          </a:prstGeom>
          <a:noFill/>
          <a:ln>
            <a:noFill/>
          </a:ln>
        </p:spPr>
      </p:pic>
      <p:pic>
        <p:nvPicPr>
          <p:cNvPr id="79" name="Google Shape;79;p17"/>
          <p:cNvPicPr preferRelativeResize="0"/>
          <p:nvPr/>
        </p:nvPicPr>
        <p:blipFill rotWithShape="1">
          <a:blip r:embed="rId4">
            <a:alphaModFix/>
          </a:blip>
          <a:srcRect b="48341" l="33078" r="23979" t="23037"/>
          <a:stretch/>
        </p:blipFill>
        <p:spPr>
          <a:xfrm>
            <a:off x="5945814" y="1908563"/>
            <a:ext cx="1416000" cy="1416000"/>
          </a:xfrm>
          <a:prstGeom prst="ellipse">
            <a:avLst/>
          </a:prstGeom>
          <a:noFill/>
          <a:ln>
            <a:noFill/>
          </a:ln>
        </p:spPr>
      </p:pic>
      <p:pic>
        <p:nvPicPr>
          <p:cNvPr id="80" name="Google Shape;80;p17"/>
          <p:cNvPicPr preferRelativeResize="0"/>
          <p:nvPr/>
        </p:nvPicPr>
        <p:blipFill rotWithShape="1">
          <a:blip r:embed="rId5">
            <a:alphaModFix/>
          </a:blip>
          <a:srcRect b="58794" l="26177" r="33659" t="13297"/>
          <a:stretch/>
        </p:blipFill>
        <p:spPr>
          <a:xfrm>
            <a:off x="3987875" y="1841400"/>
            <a:ext cx="1576500" cy="1460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6"/>
          <p:cNvPicPr preferRelativeResize="0"/>
          <p:nvPr/>
        </p:nvPicPr>
        <p:blipFill rotWithShape="1">
          <a:blip r:embed="rId3">
            <a:alphaModFix/>
          </a:blip>
          <a:srcRect b="0" l="769" r="621" t="0"/>
          <a:stretch/>
        </p:blipFill>
        <p:spPr>
          <a:xfrm>
            <a:off x="87775" y="0"/>
            <a:ext cx="89816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Controllers</a:t>
            </a:r>
            <a:endParaRPr/>
          </a:p>
        </p:txBody>
      </p:sp>
      <p:sp>
        <p:nvSpPr>
          <p:cNvPr id="194" name="Google Shape;19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5" name="Google Shape;195;p37"/>
          <p:cNvPicPr preferRelativeResize="0"/>
          <p:nvPr/>
        </p:nvPicPr>
        <p:blipFill>
          <a:blip r:embed="rId3">
            <a:alphaModFix/>
          </a:blip>
          <a:stretch>
            <a:fillRect/>
          </a:stretch>
        </p:blipFill>
        <p:spPr>
          <a:xfrm>
            <a:off x="1268964" y="912525"/>
            <a:ext cx="6606075" cy="3890825"/>
          </a:xfrm>
          <a:prstGeom prst="rect">
            <a:avLst/>
          </a:prstGeom>
          <a:noFill/>
          <a:ln>
            <a:noFill/>
          </a:ln>
        </p:spPr>
      </p:pic>
      <p:sp>
        <p:nvSpPr>
          <p:cNvPr id="196" name="Google Shape;196;p37"/>
          <p:cNvSpPr txBox="1"/>
          <p:nvPr>
            <p:ph idx="4294967295" type="body"/>
          </p:nvPr>
        </p:nvSpPr>
        <p:spPr>
          <a:xfrm>
            <a:off x="457200" y="4756975"/>
            <a:ext cx="7719300" cy="306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sz="900">
                <a:solidFill>
                  <a:schemeClr val="accent1"/>
                </a:solidFill>
              </a:rPr>
              <a:t>Image source: FCC documentation</a:t>
            </a:r>
            <a:endParaRPr b="1" sz="9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Replay Attack</a:t>
            </a:r>
            <a:endParaRPr/>
          </a:p>
        </p:txBody>
      </p:sp>
      <p:sp>
        <p:nvSpPr>
          <p:cNvPr id="202" name="Google Shape;20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38"/>
          <p:cNvSpPr txBox="1"/>
          <p:nvPr/>
        </p:nvSpPr>
        <p:spPr>
          <a:xfrm>
            <a:off x="889275" y="1255250"/>
            <a:ext cx="7337100" cy="2277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700"/>
              <a:t>A network security attack in which the attacker delays or repeats data transmission between the user and the receiver.</a:t>
            </a:r>
            <a:endParaRPr sz="1700"/>
          </a:p>
          <a:p>
            <a:pPr indent="0" lvl="0" marL="457200" rtl="0" algn="l">
              <a:spcBef>
                <a:spcPts val="0"/>
              </a:spcBef>
              <a:spcAft>
                <a:spcPts val="0"/>
              </a:spcAft>
              <a:buNone/>
            </a:pPr>
            <a:r>
              <a:t/>
            </a:r>
            <a:endParaRPr sz="1700"/>
          </a:p>
          <a:p>
            <a:pPr indent="-304800" lvl="0" marL="457200" rtl="0" algn="l">
              <a:spcBef>
                <a:spcPts val="0"/>
              </a:spcBef>
              <a:spcAft>
                <a:spcPts val="0"/>
              </a:spcAft>
              <a:buSzPts val="1200"/>
              <a:buChar char="●"/>
            </a:pPr>
            <a:r>
              <a:rPr lang="en" sz="1700"/>
              <a:t>Misdirects the receiver into doing what the attacker wants. </a:t>
            </a:r>
            <a:endParaRPr sz="1700"/>
          </a:p>
          <a:p>
            <a:pPr indent="0" lvl="0" marL="457200" rtl="0" algn="l">
              <a:spcBef>
                <a:spcPts val="0"/>
              </a:spcBef>
              <a:spcAft>
                <a:spcPts val="0"/>
              </a:spcAft>
              <a:buNone/>
            </a:pPr>
            <a:r>
              <a:t/>
            </a:r>
            <a:endParaRPr sz="1700"/>
          </a:p>
          <a:p>
            <a:pPr indent="-304800" lvl="0" marL="457200" rtl="0" algn="l">
              <a:spcBef>
                <a:spcPts val="0"/>
              </a:spcBef>
              <a:spcAft>
                <a:spcPts val="0"/>
              </a:spcAft>
              <a:buSzPts val="1200"/>
              <a:buChar char="●"/>
            </a:pPr>
            <a:r>
              <a:rPr lang="en" sz="1700"/>
              <a:t>If no wireless security mechanism is used, simply replaying the signal will result in the transmission being accepted by the controller receiver.</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SDR</a:t>
            </a:r>
            <a:endParaRPr/>
          </a:p>
        </p:txBody>
      </p:sp>
      <p:sp>
        <p:nvSpPr>
          <p:cNvPr id="209" name="Google Shape;20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9"/>
          <p:cNvSpPr/>
          <p:nvPr/>
        </p:nvSpPr>
        <p:spPr>
          <a:xfrm>
            <a:off x="7911700" y="4631375"/>
            <a:ext cx="816300" cy="507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9"/>
          <p:cNvPicPr preferRelativeResize="0"/>
          <p:nvPr/>
        </p:nvPicPr>
        <p:blipFill>
          <a:blip r:embed="rId3">
            <a:alphaModFix/>
          </a:blip>
          <a:stretch>
            <a:fillRect/>
          </a:stretch>
        </p:blipFill>
        <p:spPr>
          <a:xfrm>
            <a:off x="152400" y="942588"/>
            <a:ext cx="8839201" cy="2278628"/>
          </a:xfrm>
          <a:prstGeom prst="rect">
            <a:avLst/>
          </a:prstGeom>
          <a:noFill/>
          <a:ln>
            <a:noFill/>
          </a:ln>
        </p:spPr>
      </p:pic>
      <p:pic>
        <p:nvPicPr>
          <p:cNvPr id="212" name="Google Shape;212;p39"/>
          <p:cNvPicPr preferRelativeResize="0"/>
          <p:nvPr/>
        </p:nvPicPr>
        <p:blipFill>
          <a:blip r:embed="rId4">
            <a:alphaModFix/>
          </a:blip>
          <a:stretch>
            <a:fillRect/>
          </a:stretch>
        </p:blipFill>
        <p:spPr>
          <a:xfrm>
            <a:off x="2477625" y="3146225"/>
            <a:ext cx="4188752" cy="1992751"/>
          </a:xfrm>
          <a:prstGeom prst="rect">
            <a:avLst/>
          </a:prstGeom>
          <a:noFill/>
          <a:ln>
            <a:noFill/>
          </a:ln>
        </p:spPr>
      </p:pic>
      <p:sp>
        <p:nvSpPr>
          <p:cNvPr id="213" name="Google Shape;213;p39"/>
          <p:cNvSpPr/>
          <p:nvPr/>
        </p:nvSpPr>
        <p:spPr>
          <a:xfrm>
            <a:off x="6289850" y="4749900"/>
            <a:ext cx="548700" cy="393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Packet Format</a:t>
            </a:r>
            <a:endParaRPr/>
          </a:p>
        </p:txBody>
      </p:sp>
      <p:sp>
        <p:nvSpPr>
          <p:cNvPr id="219" name="Google Shape;21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40"/>
          <p:cNvPicPr preferRelativeResize="0"/>
          <p:nvPr/>
        </p:nvPicPr>
        <p:blipFill>
          <a:blip r:embed="rId3">
            <a:alphaModFix/>
          </a:blip>
          <a:stretch>
            <a:fillRect/>
          </a:stretch>
        </p:blipFill>
        <p:spPr>
          <a:xfrm>
            <a:off x="152400" y="2407175"/>
            <a:ext cx="8839202" cy="1773773"/>
          </a:xfrm>
          <a:prstGeom prst="rect">
            <a:avLst/>
          </a:prstGeom>
          <a:noFill/>
          <a:ln>
            <a:noFill/>
          </a:ln>
        </p:spPr>
      </p:pic>
      <p:sp>
        <p:nvSpPr>
          <p:cNvPr id="221" name="Google Shape;221;p40"/>
          <p:cNvSpPr/>
          <p:nvPr/>
        </p:nvSpPr>
        <p:spPr>
          <a:xfrm>
            <a:off x="8283600" y="1437550"/>
            <a:ext cx="860400" cy="393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txBox="1"/>
          <p:nvPr>
            <p:ph idx="4294967295" type="body"/>
          </p:nvPr>
        </p:nvSpPr>
        <p:spPr>
          <a:xfrm>
            <a:off x="457200" y="4756975"/>
            <a:ext cx="7719300" cy="306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sz="900">
                <a:solidFill>
                  <a:schemeClr val="accent1"/>
                </a:solidFill>
              </a:rPr>
              <a:t>Image source: Texas Instruments</a:t>
            </a:r>
            <a:endParaRPr b="1" sz="900">
              <a:solidFill>
                <a:schemeClr val="accent1"/>
              </a:solidFill>
            </a:endParaRPr>
          </a:p>
        </p:txBody>
      </p:sp>
      <p:sp>
        <p:nvSpPr>
          <p:cNvPr id="223" name="Google Shape;223;p40"/>
          <p:cNvSpPr txBox="1"/>
          <p:nvPr/>
        </p:nvSpPr>
        <p:spPr>
          <a:xfrm>
            <a:off x="806175" y="1060425"/>
            <a:ext cx="652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Preamble: used to synchronize a data transmission</a:t>
            </a:r>
            <a:endParaRPr/>
          </a:p>
          <a:p>
            <a:pPr indent="0" lvl="0" marL="0" rtl="0" algn="l">
              <a:spcBef>
                <a:spcPts val="0"/>
              </a:spcBef>
              <a:spcAft>
                <a:spcPts val="0"/>
              </a:spcAft>
              <a:buNone/>
            </a:pPr>
            <a:r>
              <a:rPr b="1" lang="en"/>
              <a:t>Indicates</a:t>
            </a:r>
            <a:r>
              <a:rPr lang="en"/>
              <a:t> the </a:t>
            </a:r>
            <a:r>
              <a:rPr b="1" lang="en"/>
              <a:t>end of header</a:t>
            </a:r>
            <a:r>
              <a:rPr lang="en"/>
              <a:t>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Sync word: </a:t>
            </a:r>
            <a:r>
              <a:rPr b="1" lang="en"/>
              <a:t>start of data</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Replay Attack (GNU radio)</a:t>
            </a:r>
            <a:endParaRPr/>
          </a:p>
        </p:txBody>
      </p:sp>
      <p:sp>
        <p:nvSpPr>
          <p:cNvPr id="229" name="Google Shape;22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41"/>
          <p:cNvPicPr preferRelativeResize="0"/>
          <p:nvPr/>
        </p:nvPicPr>
        <p:blipFill>
          <a:blip r:embed="rId3">
            <a:alphaModFix/>
          </a:blip>
          <a:stretch>
            <a:fillRect/>
          </a:stretch>
        </p:blipFill>
        <p:spPr>
          <a:xfrm>
            <a:off x="0" y="1017725"/>
            <a:ext cx="9143998" cy="35726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151706" y="0"/>
            <a:ext cx="8992200" cy="1103400"/>
          </a:xfrm>
          <a:prstGeom prst="rect">
            <a:avLst/>
          </a:prstGeom>
          <a:solidFill>
            <a:schemeClr val="dk1"/>
          </a:solidFill>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36" name="Google Shape;236;p42"/>
          <p:cNvSpPr txBox="1"/>
          <p:nvPr>
            <p:ph idx="1" type="body"/>
          </p:nvPr>
        </p:nvSpPr>
        <p:spPr>
          <a:xfrm>
            <a:off x="4535550" y="530775"/>
            <a:ext cx="4608600" cy="4082100"/>
          </a:xfrm>
          <a:prstGeom prst="rect">
            <a:avLst/>
          </a:prstGeom>
        </p:spPr>
        <p:txBody>
          <a:bodyPr anchorCtr="0" anchor="t" bIns="34275" lIns="68575" spcFirstLastPara="1" rIns="68575" wrap="square" tIns="34275">
            <a:normAutofit fontScale="77500" lnSpcReduction="10000"/>
          </a:bodyPr>
          <a:lstStyle/>
          <a:p>
            <a:pPr indent="0" lvl="0" marL="0" rtl="0" algn="l">
              <a:lnSpc>
                <a:spcPct val="115000"/>
              </a:lnSpc>
              <a:spcBef>
                <a:spcPts val="0"/>
              </a:spcBef>
              <a:spcAft>
                <a:spcPts val="0"/>
              </a:spcAft>
              <a:buNone/>
            </a:pPr>
            <a:r>
              <a:rPr lang="en" sz="2000">
                <a:solidFill>
                  <a:schemeClr val="lt1"/>
                </a:solidFill>
                <a:latin typeface="Trebuchet MS"/>
                <a:ea typeface="Trebuchet MS"/>
                <a:cs typeface="Trebuchet MS"/>
                <a:sym typeface="Trebuchet MS"/>
              </a:rPr>
              <a:t>Secure Communication &amp; Integrity Management of ICS</a:t>
            </a:r>
            <a:endParaRPr sz="2000">
              <a:solidFill>
                <a:schemeClr val="lt1"/>
              </a:solidFill>
              <a:latin typeface="Trebuchet MS"/>
              <a:ea typeface="Trebuchet MS"/>
              <a:cs typeface="Trebuchet MS"/>
              <a:sym typeface="Trebuchet MS"/>
            </a:endParaRPr>
          </a:p>
          <a:p>
            <a:pPr indent="0" lvl="0" marL="0" rtl="0" algn="l">
              <a:lnSpc>
                <a:spcPct val="115000"/>
              </a:lnSpc>
              <a:spcBef>
                <a:spcPts val="500"/>
              </a:spcBef>
              <a:spcAft>
                <a:spcPts val="0"/>
              </a:spcAft>
              <a:buNone/>
            </a:pPr>
            <a:r>
              <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500"/>
              </a:spcBef>
              <a:spcAft>
                <a:spcPts val="0"/>
              </a:spcAft>
              <a:buSzPct val="100000"/>
              <a:buFont typeface="Trebuchet MS"/>
              <a:buChar char="●"/>
            </a:pPr>
            <a:r>
              <a:rPr lang="en" sz="1700">
                <a:solidFill>
                  <a:schemeClr val="dk1"/>
                </a:solidFill>
                <a:latin typeface="Trebuchet MS"/>
                <a:ea typeface="Trebuchet MS"/>
                <a:cs typeface="Trebuchet MS"/>
                <a:sym typeface="Trebuchet MS"/>
              </a:rPr>
              <a:t>Electricity: Power Generation and Power Distribution.</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Petroleum/Natural Gas: Exploration, Extraction, Pipeline, Production.</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Wastewater: Treatment/Purification.</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Transportation:</a:t>
            </a:r>
            <a:endParaRPr sz="1700">
              <a:solidFill>
                <a:schemeClr val="dk1"/>
              </a:solidFill>
              <a:latin typeface="Trebuchet MS"/>
              <a:ea typeface="Trebuchet MS"/>
              <a:cs typeface="Trebuchet MS"/>
              <a:sym typeface="Trebuchet MS"/>
            </a:endParaRPr>
          </a:p>
          <a:p>
            <a:pPr indent="-248761" lvl="1" marL="6858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Aviation: Traffic Control, Aviation Vehicles.</a:t>
            </a:r>
            <a:endParaRPr sz="1700">
              <a:solidFill>
                <a:schemeClr val="dk1"/>
              </a:solidFill>
              <a:latin typeface="Trebuchet MS"/>
              <a:ea typeface="Trebuchet MS"/>
              <a:cs typeface="Trebuchet MS"/>
              <a:sym typeface="Trebuchet MS"/>
            </a:endParaRPr>
          </a:p>
          <a:p>
            <a:pPr indent="-248761" lvl="1" marL="6858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Rail: Traffic Control (BackOffice, Wayside, and Onboard), Other non-traffic, onboard systems.</a:t>
            </a:r>
            <a:endParaRPr sz="1700">
              <a:solidFill>
                <a:schemeClr val="dk1"/>
              </a:solidFill>
              <a:latin typeface="Trebuchet MS"/>
              <a:ea typeface="Trebuchet MS"/>
              <a:cs typeface="Trebuchet MS"/>
              <a:sym typeface="Trebuchet MS"/>
            </a:endParaRPr>
          </a:p>
          <a:p>
            <a:pPr indent="-248761" lvl="1" marL="6858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Maritime: Traffic Control, Onboard Shipping Control systems.</a:t>
            </a:r>
            <a:endParaRPr sz="1700">
              <a:solidFill>
                <a:schemeClr val="dk1"/>
              </a:solidFill>
              <a:latin typeface="Trebuchet MS"/>
              <a:ea typeface="Trebuchet MS"/>
              <a:cs typeface="Trebuchet MS"/>
              <a:sym typeface="Trebuchet MS"/>
            </a:endParaRPr>
          </a:p>
          <a:p>
            <a:pPr indent="-248761" lvl="1" marL="6858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Automotive: Traffic Control, Individual Vehicle Control systems.</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Manufacturing</a:t>
            </a:r>
            <a:endParaRPr sz="1700">
              <a:solidFill>
                <a:schemeClr val="dk1"/>
              </a:solidFill>
              <a:latin typeface="Trebuchet MS"/>
              <a:ea typeface="Trebuchet MS"/>
              <a:cs typeface="Trebuchet MS"/>
              <a:sym typeface="Trebuchet MS"/>
            </a:endParaRPr>
          </a:p>
          <a:p>
            <a:pPr indent="-248761" lvl="0" marL="342900" rtl="0" algn="l">
              <a:lnSpc>
                <a:spcPct val="115000"/>
              </a:lnSpc>
              <a:spcBef>
                <a:spcPts val="0"/>
              </a:spcBef>
              <a:spcAft>
                <a:spcPts val="0"/>
              </a:spcAft>
              <a:buSzPct val="100000"/>
              <a:buFont typeface="Trebuchet MS"/>
              <a:buChar char="●"/>
            </a:pPr>
            <a:r>
              <a:rPr lang="en" sz="1700">
                <a:solidFill>
                  <a:schemeClr val="dk1"/>
                </a:solidFill>
                <a:latin typeface="Trebuchet MS"/>
                <a:ea typeface="Trebuchet MS"/>
                <a:cs typeface="Trebuchet MS"/>
                <a:sym typeface="Trebuchet MS"/>
              </a:rPr>
              <a:t>Mining</a:t>
            </a:r>
            <a:endParaRPr sz="1700">
              <a:solidFill>
                <a:schemeClr val="dk1"/>
              </a:solidFill>
              <a:latin typeface="Trebuchet MS"/>
              <a:ea typeface="Trebuchet MS"/>
              <a:cs typeface="Trebuchet MS"/>
              <a:sym typeface="Trebuchet MS"/>
            </a:endParaRPr>
          </a:p>
        </p:txBody>
      </p:sp>
      <p:pic>
        <p:nvPicPr>
          <p:cNvPr id="237" name="Google Shape;237;p42"/>
          <p:cNvPicPr preferRelativeResize="0"/>
          <p:nvPr/>
        </p:nvPicPr>
        <p:blipFill>
          <a:blip r:embed="rId3">
            <a:alphaModFix/>
          </a:blip>
          <a:stretch>
            <a:fillRect/>
          </a:stretch>
        </p:blipFill>
        <p:spPr>
          <a:xfrm>
            <a:off x="151706" y="666000"/>
            <a:ext cx="4673193" cy="3811499"/>
          </a:xfrm>
          <a:prstGeom prst="rect">
            <a:avLst/>
          </a:prstGeom>
          <a:noFill/>
          <a:ln>
            <a:noFill/>
          </a:ln>
        </p:spPr>
      </p:pic>
      <p:sp>
        <p:nvSpPr>
          <p:cNvPr id="238" name="Google Shape;238;p42"/>
          <p:cNvSpPr txBox="1"/>
          <p:nvPr/>
        </p:nvSpPr>
        <p:spPr>
          <a:xfrm>
            <a:off x="6347569" y="4770450"/>
            <a:ext cx="2796600" cy="384900"/>
          </a:xfrm>
          <a:prstGeom prst="rect">
            <a:avLst/>
          </a:prstGeom>
          <a:solidFill>
            <a:schemeClr val="lt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pic>
        <p:nvPicPr>
          <p:cNvPr id="243" name="Google Shape;243;p43"/>
          <p:cNvPicPr preferRelativeResize="0"/>
          <p:nvPr/>
        </p:nvPicPr>
        <p:blipFill rotWithShape="1">
          <a:blip r:embed="rId3">
            <a:alphaModFix/>
          </a:blip>
          <a:srcRect b="9082" l="14523" r="14594" t="0"/>
          <a:stretch/>
        </p:blipFill>
        <p:spPr>
          <a:xfrm>
            <a:off x="2016863" y="744225"/>
            <a:ext cx="5104914" cy="4399275"/>
          </a:xfrm>
          <a:prstGeom prst="rect">
            <a:avLst/>
          </a:prstGeom>
          <a:noFill/>
          <a:ln>
            <a:noFill/>
          </a:ln>
        </p:spPr>
      </p:pic>
      <p:sp>
        <p:nvSpPr>
          <p:cNvPr id="244" name="Google Shape;244;p43"/>
          <p:cNvSpPr txBox="1"/>
          <p:nvPr/>
        </p:nvSpPr>
        <p:spPr>
          <a:xfrm>
            <a:off x="934350" y="236725"/>
            <a:ext cx="727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DFDFD"/>
                </a:solidFill>
                <a:highlight>
                  <a:srgbClr val="FF0000"/>
                </a:highlight>
                <a:latin typeface="Proxima Nova"/>
                <a:ea typeface="Proxima Nova"/>
                <a:cs typeface="Proxima Nova"/>
                <a:sym typeface="Proxima Nova"/>
              </a:rPr>
              <a:t>A Conceptual Illustration Interconnection within Critical Infrastructure</a:t>
            </a:r>
            <a:endParaRPr sz="1800">
              <a:solidFill>
                <a:srgbClr val="FDFDFD"/>
              </a:solidFill>
              <a:highlight>
                <a:srgbClr val="FF0000"/>
              </a:highlight>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were the concepts (listed in Motivations) were applied in our design</a:t>
            </a:r>
            <a:endParaRPr/>
          </a:p>
        </p:txBody>
      </p:sp>
      <p:sp>
        <p:nvSpPr>
          <p:cNvPr id="250" name="Google Shape;250;p44"/>
          <p:cNvSpPr txBox="1"/>
          <p:nvPr/>
        </p:nvSpPr>
        <p:spPr>
          <a:xfrm>
            <a:off x="249250" y="1563450"/>
            <a:ext cx="748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E.G. Occupancy-based lighting priority of sensor input over WiFi connection</a:t>
            </a:r>
            <a:endParaRPr/>
          </a:p>
          <a:p>
            <a:pPr indent="0" lvl="0" marL="0" rtl="0" algn="l">
              <a:spcBef>
                <a:spcPts val="0"/>
              </a:spcBef>
              <a:spcAft>
                <a:spcPts val="0"/>
              </a:spcAft>
              <a:buNone/>
            </a:pPr>
            <a:r>
              <a:rPr lang="en"/>
              <a:t>Photoelectric proximity sensors were used to detect the presence of person in room. Hence trigger the lights to turn on/off correspondingly.</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4427" l="21437" r="18361" t="0"/>
          <a:stretch/>
        </p:blipFill>
        <p:spPr>
          <a:xfrm>
            <a:off x="5223825" y="294550"/>
            <a:ext cx="3353702" cy="3985474"/>
          </a:xfrm>
          <a:prstGeom prst="rect">
            <a:avLst/>
          </a:prstGeom>
          <a:noFill/>
          <a:ln>
            <a:noFill/>
          </a:ln>
        </p:spPr>
      </p:pic>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87" name="Google Shape;87;p18"/>
          <p:cNvSpPr txBox="1"/>
          <p:nvPr/>
        </p:nvSpPr>
        <p:spPr>
          <a:xfrm>
            <a:off x="385200" y="1064950"/>
            <a:ext cx="4554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Model some aspects of a </a:t>
            </a:r>
            <a:r>
              <a:rPr lang="en"/>
              <a:t>smart home system, and expose its vulnerabilities.</a:t>
            </a:r>
            <a:endParaRPr/>
          </a:p>
          <a:p>
            <a:pPr indent="-317500" lvl="0" marL="457200" rtl="0" algn="l">
              <a:spcBef>
                <a:spcPts val="0"/>
              </a:spcBef>
              <a:spcAft>
                <a:spcPts val="0"/>
              </a:spcAft>
              <a:buSzPts val="1400"/>
              <a:buChar char="●"/>
            </a:pPr>
            <a:r>
              <a:rPr lang="en"/>
              <a:t>Showcase a variety of technologies that a computer-savvy burglar might use to gain access to the home. </a:t>
            </a:r>
            <a:endParaRPr/>
          </a:p>
          <a:p>
            <a:pPr indent="-317500" lvl="0" marL="457200" rtl="0" algn="l">
              <a:spcBef>
                <a:spcPts val="0"/>
              </a:spcBef>
              <a:spcAft>
                <a:spcPts val="0"/>
              </a:spcAft>
              <a:buSzPts val="1400"/>
              <a:buChar char="●"/>
            </a:pPr>
            <a:r>
              <a:rPr lang="en"/>
              <a:t>Demonstrate core concepts learned in class. </a:t>
            </a:r>
            <a:endParaRPr/>
          </a:p>
          <a:p>
            <a:pPr indent="-317500" lvl="1" marL="914400" rtl="0" algn="l">
              <a:spcBef>
                <a:spcPts val="0"/>
              </a:spcBef>
              <a:spcAft>
                <a:spcPts val="0"/>
              </a:spcAft>
              <a:buClr>
                <a:srgbClr val="1155CC"/>
              </a:buClr>
              <a:buSzPts val="1400"/>
              <a:buChar char="○"/>
            </a:pPr>
            <a:r>
              <a:rPr lang="en">
                <a:solidFill>
                  <a:srgbClr val="1155CC"/>
                </a:solidFill>
              </a:rPr>
              <a:t>Sensors and Actuators</a:t>
            </a:r>
            <a:endParaRPr>
              <a:solidFill>
                <a:srgbClr val="1155CC"/>
              </a:solidFill>
            </a:endParaRPr>
          </a:p>
          <a:p>
            <a:pPr indent="-317500" lvl="1" marL="914400" rtl="0" algn="l">
              <a:spcBef>
                <a:spcPts val="0"/>
              </a:spcBef>
              <a:spcAft>
                <a:spcPts val="0"/>
              </a:spcAft>
              <a:buClr>
                <a:srgbClr val="1155CC"/>
              </a:buClr>
              <a:buSzPts val="1400"/>
              <a:buChar char="○"/>
            </a:pPr>
            <a:r>
              <a:rPr lang="en">
                <a:solidFill>
                  <a:srgbClr val="1155CC"/>
                </a:solidFill>
              </a:rPr>
              <a:t>Temporal Logic Specification</a:t>
            </a:r>
            <a:endParaRPr>
              <a:solidFill>
                <a:srgbClr val="1155CC"/>
              </a:solidFill>
            </a:endParaRPr>
          </a:p>
          <a:p>
            <a:pPr indent="-317500" lvl="1" marL="914400" rtl="0" algn="l">
              <a:spcBef>
                <a:spcPts val="0"/>
              </a:spcBef>
              <a:spcAft>
                <a:spcPts val="0"/>
              </a:spcAft>
              <a:buClr>
                <a:srgbClr val="1155CC"/>
              </a:buClr>
              <a:buSzPts val="1400"/>
              <a:buChar char="○"/>
            </a:pPr>
            <a:r>
              <a:rPr lang="en">
                <a:solidFill>
                  <a:srgbClr val="1155CC"/>
                </a:solidFill>
              </a:rPr>
              <a:t>UPPAAL</a:t>
            </a:r>
            <a:endParaRPr>
              <a:solidFill>
                <a:srgbClr val="1155CC"/>
              </a:solidFill>
            </a:endParaRPr>
          </a:p>
          <a:p>
            <a:pPr indent="-317500" lvl="1" marL="914400" rtl="0" algn="l">
              <a:spcBef>
                <a:spcPts val="0"/>
              </a:spcBef>
              <a:spcAft>
                <a:spcPts val="0"/>
              </a:spcAft>
              <a:buClr>
                <a:srgbClr val="1155CC"/>
              </a:buClr>
              <a:buSzPts val="1400"/>
              <a:buChar char="○"/>
            </a:pPr>
            <a:r>
              <a:rPr lang="en">
                <a:solidFill>
                  <a:srgbClr val="1155CC"/>
                </a:solidFill>
              </a:rPr>
              <a:t>Scheduling (Preemptive Priority-Based)</a:t>
            </a:r>
            <a:endParaRPr>
              <a:solidFill>
                <a:srgbClr val="1155CC"/>
              </a:solidFill>
            </a:endParaRPr>
          </a:p>
          <a:p>
            <a:pPr indent="-317500" lvl="1" marL="914400" rtl="0" algn="l">
              <a:spcBef>
                <a:spcPts val="0"/>
              </a:spcBef>
              <a:spcAft>
                <a:spcPts val="0"/>
              </a:spcAft>
              <a:buClr>
                <a:srgbClr val="1155CC"/>
              </a:buClr>
              <a:buSzPts val="1400"/>
              <a:buChar char="○"/>
            </a:pPr>
            <a:r>
              <a:rPr lang="en">
                <a:solidFill>
                  <a:srgbClr val="1155CC"/>
                </a:solidFill>
              </a:rPr>
              <a:t>Security</a:t>
            </a:r>
            <a:endParaRPr>
              <a:solidFill>
                <a:srgbClr val="1155CC"/>
              </a:solidFill>
            </a:endParaRPr>
          </a:p>
        </p:txBody>
      </p:sp>
      <p:sp>
        <p:nvSpPr>
          <p:cNvPr id="88" name="Google Shape;88;p18"/>
          <p:cNvSpPr txBox="1"/>
          <p:nvPr/>
        </p:nvSpPr>
        <p:spPr>
          <a:xfrm>
            <a:off x="6022725" y="4085663"/>
            <a:ext cx="175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Fig. 1 - The Home</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2157750"/>
            <a:ext cx="8520600" cy="8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20"/>
              <a:t>What happened?</a:t>
            </a:r>
            <a:endParaRPr b="1" sz="3620"/>
          </a:p>
        </p:txBody>
      </p:sp>
      <p:sp>
        <p:nvSpPr>
          <p:cNvPr id="256" name="Google Shape;25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46"/>
          <p:cNvPicPr preferRelativeResize="0"/>
          <p:nvPr/>
        </p:nvPicPr>
        <p:blipFill rotWithShape="1">
          <a:blip r:embed="rId3">
            <a:alphaModFix/>
          </a:blip>
          <a:srcRect b="3334" l="0" r="0" t="0"/>
          <a:stretch/>
        </p:blipFill>
        <p:spPr>
          <a:xfrm>
            <a:off x="0" y="0"/>
            <a:ext cx="9144001" cy="4716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47"/>
          <p:cNvPicPr preferRelativeResize="0"/>
          <p:nvPr/>
        </p:nvPicPr>
        <p:blipFill>
          <a:blip r:embed="rId3">
            <a:alphaModFix/>
          </a:blip>
          <a:stretch>
            <a:fillRect/>
          </a:stretch>
        </p:blipFill>
        <p:spPr>
          <a:xfrm>
            <a:off x="0" y="0"/>
            <a:ext cx="9144000" cy="4468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48"/>
          <p:cNvPicPr preferRelativeResize="0"/>
          <p:nvPr/>
        </p:nvPicPr>
        <p:blipFill rotWithShape="1">
          <a:blip r:embed="rId3">
            <a:alphaModFix/>
          </a:blip>
          <a:srcRect b="2524" l="0" r="0" t="0"/>
          <a:stretch/>
        </p:blipFill>
        <p:spPr>
          <a:xfrm>
            <a:off x="0" y="0"/>
            <a:ext cx="9144001" cy="4750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Arbitrary Command Execution</a:t>
            </a:r>
            <a:endParaRPr/>
          </a:p>
        </p:txBody>
      </p:sp>
      <p:sp>
        <p:nvSpPr>
          <p:cNvPr id="280" name="Google Shape;28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9"/>
          <p:cNvPicPr preferRelativeResize="0"/>
          <p:nvPr/>
        </p:nvPicPr>
        <p:blipFill rotWithShape="1">
          <a:blip r:embed="rId3">
            <a:alphaModFix/>
          </a:blip>
          <a:srcRect b="12104" l="0" r="0" t="15802"/>
          <a:stretch/>
        </p:blipFill>
        <p:spPr>
          <a:xfrm>
            <a:off x="1380488" y="1168125"/>
            <a:ext cx="6383024" cy="2557499"/>
          </a:xfrm>
          <a:prstGeom prst="rect">
            <a:avLst/>
          </a:prstGeom>
          <a:noFill/>
          <a:ln>
            <a:noFill/>
          </a:ln>
        </p:spPr>
      </p:pic>
      <p:sp>
        <p:nvSpPr>
          <p:cNvPr id="282" name="Google Shape;282;p49"/>
          <p:cNvSpPr txBox="1"/>
          <p:nvPr/>
        </p:nvSpPr>
        <p:spPr>
          <a:xfrm>
            <a:off x="682950" y="4091225"/>
            <a:ext cx="123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Difficulty:-</a:t>
            </a:r>
            <a:endParaRPr sz="1800"/>
          </a:p>
        </p:txBody>
      </p:sp>
      <p:sp>
        <p:nvSpPr>
          <p:cNvPr id="283" name="Google Shape;283;p49"/>
          <p:cNvSpPr txBox="1"/>
          <p:nvPr/>
        </p:nvSpPr>
        <p:spPr>
          <a:xfrm>
            <a:off x="5956350" y="4026850"/>
            <a:ext cx="9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Cost:-</a:t>
            </a:r>
            <a:endParaRPr sz="1800"/>
          </a:p>
        </p:txBody>
      </p:sp>
      <p:pic>
        <p:nvPicPr>
          <p:cNvPr id="284" name="Google Shape;284;p49"/>
          <p:cNvPicPr preferRelativeResize="0"/>
          <p:nvPr/>
        </p:nvPicPr>
        <p:blipFill>
          <a:blip r:embed="rId4">
            <a:alphaModFix/>
          </a:blip>
          <a:stretch>
            <a:fillRect/>
          </a:stretch>
        </p:blipFill>
        <p:spPr>
          <a:xfrm>
            <a:off x="1678650" y="4004399"/>
            <a:ext cx="1155626" cy="506600"/>
          </a:xfrm>
          <a:prstGeom prst="rect">
            <a:avLst/>
          </a:prstGeom>
          <a:noFill/>
          <a:ln>
            <a:noFill/>
          </a:ln>
        </p:spPr>
      </p:pic>
      <p:pic>
        <p:nvPicPr>
          <p:cNvPr id="285" name="Google Shape;285;p49"/>
          <p:cNvPicPr preferRelativeResize="0"/>
          <p:nvPr/>
        </p:nvPicPr>
        <p:blipFill>
          <a:blip r:embed="rId5">
            <a:alphaModFix/>
          </a:blip>
          <a:stretch>
            <a:fillRect/>
          </a:stretch>
        </p:blipFill>
        <p:spPr>
          <a:xfrm>
            <a:off x="6625850" y="4026850"/>
            <a:ext cx="1359626" cy="42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50"/>
          <p:cNvPicPr preferRelativeResize="0"/>
          <p:nvPr/>
        </p:nvPicPr>
        <p:blipFill>
          <a:blip r:embed="rId3">
            <a:alphaModFix/>
          </a:blip>
          <a:stretch>
            <a:fillRect/>
          </a:stretch>
        </p:blipFill>
        <p:spPr>
          <a:xfrm>
            <a:off x="1670787" y="181562"/>
            <a:ext cx="5802424" cy="478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1"/>
          <p:cNvPicPr preferRelativeResize="0"/>
          <p:nvPr/>
        </p:nvPicPr>
        <p:blipFill rotWithShape="1">
          <a:blip r:embed="rId3">
            <a:alphaModFix/>
          </a:blip>
          <a:srcRect b="17877" l="1698" r="54639" t="2384"/>
          <a:stretch/>
        </p:blipFill>
        <p:spPr>
          <a:xfrm>
            <a:off x="0" y="0"/>
            <a:ext cx="9144001" cy="5143500"/>
          </a:xfrm>
          <a:prstGeom prst="rect">
            <a:avLst/>
          </a:prstGeom>
          <a:noFill/>
          <a:ln>
            <a:noFill/>
          </a:ln>
        </p:spPr>
      </p:pic>
      <p:sp>
        <p:nvSpPr>
          <p:cNvPr id="297" name="Google Shape;297;p51"/>
          <p:cNvSpPr txBox="1"/>
          <p:nvPr/>
        </p:nvSpPr>
        <p:spPr>
          <a:xfrm>
            <a:off x="3376649" y="42525"/>
            <a:ext cx="2390700" cy="438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000">
                <a:solidFill>
                  <a:schemeClr val="dk1"/>
                </a:solidFill>
                <a:highlight>
                  <a:srgbClr val="FF0000"/>
                </a:highlight>
              </a:rPr>
              <a:t>Live FM Broadcast</a:t>
            </a:r>
            <a:endParaRPr sz="2000">
              <a:solidFill>
                <a:schemeClr val="dk1"/>
              </a:solidFill>
              <a:highlight>
                <a:srgbClr val="FF000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3" name="Google Shape;303;p52"/>
          <p:cNvSpPr txBox="1"/>
          <p:nvPr/>
        </p:nvSpPr>
        <p:spPr>
          <a:xfrm>
            <a:off x="3624750" y="69600"/>
            <a:ext cx="1894500" cy="438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000">
                <a:solidFill>
                  <a:schemeClr val="dk1"/>
                </a:solidFill>
                <a:highlight>
                  <a:srgbClr val="FF0000"/>
                </a:highlight>
              </a:rPr>
              <a:t>Plane Tracking</a:t>
            </a:r>
            <a:endParaRPr sz="2000">
              <a:solidFill>
                <a:schemeClr val="dk1"/>
              </a:solidFill>
              <a:highlight>
                <a:srgbClr val="FF000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303"/>
        </a:solidFill>
      </p:bgPr>
    </p:bg>
    <p:spTree>
      <p:nvGrpSpPr>
        <p:cNvPr id="307" name="Shape 307"/>
        <p:cNvGrpSpPr/>
        <p:nvPr/>
      </p:nvGrpSpPr>
      <p:grpSpPr>
        <a:xfrm>
          <a:off x="0" y="0"/>
          <a:ext cx="0" cy="0"/>
          <a:chOff x="0" y="0"/>
          <a:chExt cx="0" cy="0"/>
        </a:xfrm>
      </p:grpSpPr>
      <p:pic>
        <p:nvPicPr>
          <p:cNvPr id="308" name="Google Shape;308;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9" name="Google Shape;309;p53"/>
          <p:cNvSpPr txBox="1"/>
          <p:nvPr/>
        </p:nvSpPr>
        <p:spPr>
          <a:xfrm>
            <a:off x="3700047" y="42525"/>
            <a:ext cx="1743900" cy="438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000">
                <a:solidFill>
                  <a:schemeClr val="dk1"/>
                </a:solidFill>
                <a:highlight>
                  <a:srgbClr val="FF0000"/>
                </a:highlight>
              </a:rPr>
              <a:t>IMSI Catcher</a:t>
            </a:r>
            <a:endParaRPr sz="2000">
              <a:solidFill>
                <a:schemeClr val="dk1"/>
              </a:solidFill>
              <a:highlight>
                <a:srgbClr val="FF00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4"/>
          <p:cNvPicPr preferRelativeResize="0"/>
          <p:nvPr/>
        </p:nvPicPr>
        <p:blipFill rotWithShape="1">
          <a:blip r:embed="rId3">
            <a:alphaModFix/>
          </a:blip>
          <a:srcRect b="6713" l="9109" r="59863" t="5072"/>
          <a:stretch/>
        </p:blipFill>
        <p:spPr>
          <a:xfrm>
            <a:off x="0" y="0"/>
            <a:ext cx="9144001" cy="5143500"/>
          </a:xfrm>
          <a:prstGeom prst="rect">
            <a:avLst/>
          </a:prstGeom>
          <a:noFill/>
          <a:ln>
            <a:noFill/>
          </a:ln>
        </p:spPr>
      </p:pic>
      <p:sp>
        <p:nvSpPr>
          <p:cNvPr id="315" name="Google Shape;315;p54"/>
          <p:cNvSpPr txBox="1"/>
          <p:nvPr/>
        </p:nvSpPr>
        <p:spPr>
          <a:xfrm>
            <a:off x="3621297" y="50550"/>
            <a:ext cx="1901400" cy="438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000">
                <a:solidFill>
                  <a:schemeClr val="lt1"/>
                </a:solidFill>
                <a:highlight>
                  <a:srgbClr val="FF0000"/>
                </a:highlight>
              </a:rPr>
              <a:t>GPS Spoofing</a:t>
            </a:r>
            <a:endParaRPr sz="2000">
              <a:solidFill>
                <a:schemeClr val="lt1"/>
              </a:solidFill>
              <a:highlight>
                <a:srgbClr val="FF0000"/>
              </a:highlight>
            </a:endParaRPr>
          </a:p>
        </p:txBody>
      </p:sp>
      <p:sp>
        <p:nvSpPr>
          <p:cNvPr id="316" name="Google Shape;316;p54"/>
          <p:cNvSpPr txBox="1"/>
          <p:nvPr/>
        </p:nvSpPr>
        <p:spPr>
          <a:xfrm>
            <a:off x="4374575" y="3002975"/>
            <a:ext cx="39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400">
                <a:highlight>
                  <a:schemeClr val="accent6"/>
                </a:highlight>
              </a:rPr>
              <a:t>https://cddis.nasa.gov/archive/gnss/data/daily/</a:t>
            </a:r>
            <a:endParaRPr sz="1400">
              <a:solidFill>
                <a:srgbClr val="111111"/>
              </a:solidFill>
              <a:highlight>
                <a:schemeClr val="accent6"/>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989900"/>
            <a:ext cx="8520600" cy="11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Smart Home</a:t>
            </a:r>
            <a:r>
              <a:rPr lang="en" sz="4900"/>
              <a:t> Specifications</a:t>
            </a:r>
            <a:endParaRPr sz="4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2" name="Google Shape;322;p55"/>
          <p:cNvSpPr txBox="1"/>
          <p:nvPr/>
        </p:nvSpPr>
        <p:spPr>
          <a:xfrm>
            <a:off x="385200" y="1370850"/>
            <a:ext cx="8157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Start → Motivation (1 min)</a:t>
            </a:r>
            <a:endParaRPr/>
          </a:p>
          <a:p>
            <a:pPr indent="-317500" lvl="0" marL="457200" rtl="0" algn="l">
              <a:spcBef>
                <a:spcPts val="0"/>
              </a:spcBef>
              <a:spcAft>
                <a:spcPts val="0"/>
              </a:spcAft>
              <a:buSzPts val="1400"/>
              <a:buChar char="●"/>
            </a:pPr>
            <a:r>
              <a:rPr lang="en"/>
              <a:t>Specification (1 min)</a:t>
            </a:r>
            <a:endParaRPr/>
          </a:p>
          <a:p>
            <a:pPr indent="-317500" lvl="0" marL="457200" rtl="0" algn="l">
              <a:spcBef>
                <a:spcPts val="0"/>
              </a:spcBef>
              <a:spcAft>
                <a:spcPts val="0"/>
              </a:spcAft>
              <a:buSzPts val="1400"/>
              <a:buChar char="●"/>
            </a:pPr>
            <a:r>
              <a:rPr lang="en"/>
              <a:t>Components → Develop Diagram for System (House/RFID/Wifi Control) (3 min)</a:t>
            </a:r>
            <a:endParaRPr/>
          </a:p>
          <a:p>
            <a:pPr indent="-317500" lvl="1" marL="914400" rtl="0" algn="l">
              <a:spcBef>
                <a:spcPts val="0"/>
              </a:spcBef>
              <a:spcAft>
                <a:spcPts val="0"/>
              </a:spcAft>
              <a:buSzPts val="1400"/>
              <a:buChar char="○"/>
            </a:pPr>
            <a:r>
              <a:rPr lang="en"/>
              <a:t>Snapshots of code/hardware</a:t>
            </a:r>
            <a:endParaRPr/>
          </a:p>
          <a:p>
            <a:pPr indent="-317500" lvl="0" marL="457200" rtl="0" algn="l">
              <a:spcBef>
                <a:spcPts val="0"/>
              </a:spcBef>
              <a:spcAft>
                <a:spcPts val="0"/>
              </a:spcAft>
              <a:buSzPts val="1400"/>
              <a:buChar char="●"/>
            </a:pPr>
            <a:r>
              <a:rPr lang="en"/>
              <a:t>Datasets for control </a:t>
            </a:r>
            <a:r>
              <a:rPr lang="en"/>
              <a:t>vectors (IR/Wifi/RFID) (very brief) (1 min)</a:t>
            </a:r>
            <a:endParaRPr/>
          </a:p>
          <a:p>
            <a:pPr indent="-317500" lvl="0" marL="457200" rtl="0" algn="l">
              <a:spcBef>
                <a:spcPts val="0"/>
              </a:spcBef>
              <a:spcAft>
                <a:spcPts val="0"/>
              </a:spcAft>
              <a:buSzPts val="1400"/>
              <a:buChar char="●"/>
            </a:pPr>
            <a:r>
              <a:rPr lang="en"/>
              <a:t>Normal Functionality of the House (1.5 min)</a:t>
            </a:r>
            <a:endParaRPr/>
          </a:p>
          <a:p>
            <a:pPr indent="-317500" lvl="1" marL="914400" rtl="0" algn="l">
              <a:spcBef>
                <a:spcPts val="0"/>
              </a:spcBef>
              <a:spcAft>
                <a:spcPts val="0"/>
              </a:spcAft>
              <a:buSzPts val="1400"/>
              <a:buChar char="○"/>
            </a:pPr>
            <a:r>
              <a:rPr lang="en"/>
              <a:t>Showcase RFID, Occupancy-based lighting, (maybe) garage door control w/ IR</a:t>
            </a:r>
            <a:endParaRPr/>
          </a:p>
          <a:p>
            <a:pPr indent="-317500" lvl="0" marL="457200" rtl="0" algn="l">
              <a:spcBef>
                <a:spcPts val="0"/>
              </a:spcBef>
              <a:spcAft>
                <a:spcPts val="0"/>
              </a:spcAft>
              <a:buSzPts val="1400"/>
              <a:buChar char="●"/>
            </a:pPr>
            <a:r>
              <a:rPr lang="en"/>
              <a:t>Threat Modeling: (2.5 minutes)</a:t>
            </a:r>
            <a:endParaRPr/>
          </a:p>
          <a:p>
            <a:pPr indent="-317500" lvl="0" marL="457200" rtl="0" algn="l">
              <a:spcBef>
                <a:spcPts val="0"/>
              </a:spcBef>
              <a:spcAft>
                <a:spcPts val="0"/>
              </a:spcAft>
              <a:buSzPts val="1400"/>
              <a:buChar char="●"/>
            </a:pPr>
            <a:r>
              <a:rPr lang="en"/>
              <a:t>Attack Demo: (3-4 min)</a:t>
            </a:r>
            <a:endParaRPr/>
          </a:p>
          <a:p>
            <a:pPr indent="-317500" lvl="0" marL="457200" rtl="0" algn="l">
              <a:spcBef>
                <a:spcPts val="0"/>
              </a:spcBef>
              <a:spcAft>
                <a:spcPts val="0"/>
              </a:spcAft>
              <a:buSzPts val="1400"/>
              <a:buChar char="●"/>
            </a:pPr>
            <a:r>
              <a:rPr lang="en"/>
              <a:t>Mitigations (1-2 min)</a:t>
            </a:r>
            <a:endParaRPr/>
          </a:p>
          <a:p>
            <a:pPr indent="-317500" lvl="0" marL="457200" rtl="0" algn="l">
              <a:spcBef>
                <a:spcPts val="0"/>
              </a:spcBef>
              <a:spcAft>
                <a:spcPts val="0"/>
              </a:spcAft>
              <a:buSzPts val="1400"/>
              <a:buChar char="●"/>
            </a:pPr>
            <a:r>
              <a:rPr lang="en"/>
              <a:t>Concepts Covered in Class (1-2 min)</a:t>
            </a:r>
            <a:endParaRPr/>
          </a:p>
          <a:p>
            <a:pPr indent="-317500" lvl="1" marL="914400" rtl="0" algn="l">
              <a:spcBef>
                <a:spcPts val="0"/>
              </a:spcBef>
              <a:spcAft>
                <a:spcPts val="0"/>
              </a:spcAft>
              <a:buSzPts val="1400"/>
              <a:buChar char="○"/>
            </a:pPr>
            <a:r>
              <a:rPr lang="en"/>
              <a:t>Security, Finite State Machine Modeling, Temporal Logic Specification, Scheduling, Sensors and Actuators, </a:t>
            </a:r>
            <a:r>
              <a:rPr lang="en"/>
              <a:t>Preemptive Priority-Based Scheduler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20"/>
          <p:cNvGraphicFramePr/>
          <p:nvPr/>
        </p:nvGraphicFramePr>
        <p:xfrm>
          <a:off x="986425" y="80090"/>
          <a:ext cx="3000000" cy="3000000"/>
        </p:xfrm>
        <a:graphic>
          <a:graphicData uri="http://schemas.openxmlformats.org/drawingml/2006/table">
            <a:tbl>
              <a:tblPr>
                <a:noFill/>
                <a:tableStyleId>{B78C6548-D422-4419-B0EC-82F9A503E776}</a:tableStyleId>
              </a:tblPr>
              <a:tblGrid>
                <a:gridCol w="1880575"/>
                <a:gridCol w="1880575"/>
                <a:gridCol w="1880575"/>
                <a:gridCol w="1880575"/>
              </a:tblGrid>
              <a:tr h="300975">
                <a:tc>
                  <a:txBody>
                    <a:bodyPr/>
                    <a:lstStyle/>
                    <a:p>
                      <a:pPr indent="0" lvl="0" marL="0" rtl="0" algn="l">
                        <a:spcBef>
                          <a:spcPts val="0"/>
                        </a:spcBef>
                        <a:spcAft>
                          <a:spcPts val="0"/>
                        </a:spcAft>
                        <a:buNone/>
                      </a:pPr>
                      <a:r>
                        <a:rPr b="1" lang="en" sz="1200"/>
                        <a:t>Previous Specification </a:t>
                      </a:r>
                      <a:endParaRPr b="1" sz="1200"/>
                    </a:p>
                  </a:txBody>
                  <a:tcPr marT="91425" marB="91425" marR="91425" marL="91425">
                    <a:solidFill>
                      <a:srgbClr val="9FC5E8"/>
                    </a:solidFill>
                  </a:tcPr>
                </a:tc>
                <a:tc>
                  <a:txBody>
                    <a:bodyPr/>
                    <a:lstStyle/>
                    <a:p>
                      <a:pPr indent="0" lvl="0" marL="0" rtl="0" algn="l">
                        <a:spcBef>
                          <a:spcPts val="0"/>
                        </a:spcBef>
                        <a:spcAft>
                          <a:spcPts val="0"/>
                        </a:spcAft>
                        <a:buNone/>
                      </a:pPr>
                      <a:r>
                        <a:rPr b="1" lang="en" sz="1200"/>
                        <a:t>Current Specification</a:t>
                      </a:r>
                      <a:endParaRPr b="1" sz="1200"/>
                    </a:p>
                  </a:txBody>
                  <a:tcPr marT="91425" marB="91425" marR="91425" marL="91425">
                    <a:solidFill>
                      <a:srgbClr val="9FC5E8"/>
                    </a:solidFill>
                  </a:tcPr>
                </a:tc>
                <a:tc>
                  <a:txBody>
                    <a:bodyPr/>
                    <a:lstStyle/>
                    <a:p>
                      <a:pPr indent="0" lvl="0" marL="0" rtl="0" algn="l">
                        <a:spcBef>
                          <a:spcPts val="0"/>
                        </a:spcBef>
                        <a:spcAft>
                          <a:spcPts val="0"/>
                        </a:spcAft>
                        <a:buNone/>
                      </a:pPr>
                      <a:r>
                        <a:rPr b="1" lang="en" sz="1200"/>
                        <a:t>Reason for Change (if any)</a:t>
                      </a:r>
                      <a:endParaRPr b="1" sz="1200"/>
                    </a:p>
                  </a:txBody>
                  <a:tcPr marT="91425" marB="91425" marR="91425" marL="91425">
                    <a:solidFill>
                      <a:srgbClr val="9FC5E8"/>
                    </a:solidFill>
                  </a:tcPr>
                </a:tc>
                <a:tc>
                  <a:txBody>
                    <a:bodyPr/>
                    <a:lstStyle/>
                    <a:p>
                      <a:pPr indent="0" lvl="0" marL="0" rtl="0" algn="l">
                        <a:spcBef>
                          <a:spcPts val="0"/>
                        </a:spcBef>
                        <a:spcAft>
                          <a:spcPts val="0"/>
                        </a:spcAft>
                        <a:buNone/>
                      </a:pPr>
                      <a:r>
                        <a:rPr b="1" lang="en" sz="1200"/>
                        <a:t>Current Specification Achieved? </a:t>
                      </a:r>
                      <a:endParaRPr b="1" sz="1200"/>
                    </a:p>
                  </a:txBody>
                  <a:tcPr marT="91425" marB="91425" marR="91425" marL="91425">
                    <a:solidFill>
                      <a:srgbClr val="9FC5E8"/>
                    </a:solidFill>
                  </a:tcPr>
                </a:tc>
              </a:tr>
              <a:tr h="685775">
                <a:tc>
                  <a:txBody>
                    <a:bodyPr/>
                    <a:lstStyle/>
                    <a:p>
                      <a:pPr indent="0" lvl="0" marL="0" rtl="0" algn="l">
                        <a:spcBef>
                          <a:spcPts val="0"/>
                        </a:spcBef>
                        <a:spcAft>
                          <a:spcPts val="0"/>
                        </a:spcAft>
                        <a:buNone/>
                      </a:pPr>
                      <a:r>
                        <a:rPr lang="en" sz="1100"/>
                        <a:t>When person occupies a room, light will not turn off unless via WiFi control. </a:t>
                      </a:r>
                      <a:endParaRPr sz="1100"/>
                    </a:p>
                  </a:txBody>
                  <a:tcPr marT="91425" marB="91425" marR="91425" marL="91425"/>
                </a:tc>
                <a:tc>
                  <a:txBody>
                    <a:bodyPr/>
                    <a:lstStyle/>
                    <a:p>
                      <a:pPr indent="0" lvl="0" marL="0" rtl="0" algn="l">
                        <a:spcBef>
                          <a:spcPts val="0"/>
                        </a:spcBef>
                        <a:spcAft>
                          <a:spcPts val="0"/>
                        </a:spcAft>
                        <a:buNone/>
                      </a:pPr>
                      <a:r>
                        <a:rPr lang="en" sz="1100"/>
                        <a:t>No change. </a:t>
                      </a:r>
                      <a:endParaRPr sz="1100"/>
                    </a:p>
                  </a:txBody>
                  <a:tcPr marT="91425" marB="91425" marR="91425" marL="91425"/>
                </a:tc>
                <a:tc>
                  <a:txBody>
                    <a:bodyPr/>
                    <a:lstStyle/>
                    <a:p>
                      <a:pPr indent="0" lvl="0" marL="0" rtl="0" algn="l">
                        <a:spcBef>
                          <a:spcPts val="0"/>
                        </a:spcBef>
                        <a:spcAft>
                          <a:spcPts val="0"/>
                        </a:spcAft>
                        <a:buNone/>
                      </a:pPr>
                      <a:r>
                        <a:rPr lang="en" sz="1100"/>
                        <a:t>(N/A)</a:t>
                      </a:r>
                      <a:r>
                        <a:rPr lang="en" sz="1100"/>
                        <a:t> </a:t>
                      </a:r>
                      <a:endParaRPr sz="1100"/>
                    </a:p>
                  </a:txBody>
                  <a:tcPr marT="91425" marB="91425" marR="91425" marL="91425"/>
                </a:tc>
                <a:tc>
                  <a:txBody>
                    <a:bodyPr/>
                    <a:lstStyle/>
                    <a:p>
                      <a:pPr indent="0" lvl="0" marL="0" rtl="0" algn="l">
                        <a:spcBef>
                          <a:spcPts val="0"/>
                        </a:spcBef>
                        <a:spcAft>
                          <a:spcPts val="0"/>
                        </a:spcAft>
                        <a:buNone/>
                      </a:pPr>
                      <a:r>
                        <a:rPr lang="en" sz="1100"/>
                        <a:t>Yes</a:t>
                      </a:r>
                      <a:endParaRPr sz="1100"/>
                    </a:p>
                  </a:txBody>
                  <a:tcPr marT="91425" marB="91425" marR="91425" marL="91425">
                    <a:solidFill>
                      <a:srgbClr val="B6D7A8"/>
                    </a:solidFill>
                  </a:tcPr>
                </a:tc>
              </a:tr>
              <a:tr h="853400">
                <a:tc>
                  <a:txBody>
                    <a:bodyPr/>
                    <a:lstStyle/>
                    <a:p>
                      <a:pPr indent="0" lvl="0" marL="0" rtl="0" algn="l">
                        <a:spcBef>
                          <a:spcPts val="0"/>
                        </a:spcBef>
                        <a:spcAft>
                          <a:spcPts val="0"/>
                        </a:spcAft>
                        <a:buNone/>
                      </a:pPr>
                      <a:r>
                        <a:rPr b="1" lang="en" sz="1100"/>
                        <a:t>Can distinct between homeowner and intruder</a:t>
                      </a:r>
                      <a:r>
                        <a:rPr lang="en" sz="1100"/>
                        <a:t>, and trigger a defence mode. </a:t>
                      </a:r>
                      <a:endParaRPr sz="1100"/>
                    </a:p>
                  </a:txBody>
                  <a:tcPr marT="91425" marB="91425" marR="91425" marL="91425"/>
                </a:tc>
                <a:tc>
                  <a:txBody>
                    <a:bodyPr/>
                    <a:lstStyle/>
                    <a:p>
                      <a:pPr indent="0" lvl="0" marL="0" rtl="0" algn="l">
                        <a:spcBef>
                          <a:spcPts val="0"/>
                        </a:spcBef>
                        <a:spcAft>
                          <a:spcPts val="0"/>
                        </a:spcAft>
                        <a:buNone/>
                      </a:pPr>
                      <a:r>
                        <a:rPr b="1" lang="en" sz="1100"/>
                        <a:t>RFID door access locks out after three failed attempts</a:t>
                      </a:r>
                      <a:r>
                        <a:rPr lang="en" sz="1100"/>
                        <a:t>, triggering a defence mode.</a:t>
                      </a:r>
                      <a:endParaRPr sz="1100"/>
                    </a:p>
                  </a:txBody>
                  <a:tcPr marT="91425" marB="91425" marR="91425" marL="91425"/>
                </a:tc>
                <a:tc>
                  <a:txBody>
                    <a:bodyPr/>
                    <a:lstStyle/>
                    <a:p>
                      <a:pPr indent="0" lvl="0" marL="0" rtl="0" algn="l">
                        <a:spcBef>
                          <a:spcPts val="0"/>
                        </a:spcBef>
                        <a:spcAft>
                          <a:spcPts val="0"/>
                        </a:spcAft>
                        <a:buNone/>
                      </a:pPr>
                      <a:r>
                        <a:rPr lang="en" sz="1100"/>
                        <a:t>Scope narrowed down.</a:t>
                      </a:r>
                      <a:endParaRPr sz="1100"/>
                    </a:p>
                  </a:txBody>
                  <a:tcPr marT="91425" marB="91425" marR="91425" marL="91425"/>
                </a:tc>
                <a:tc>
                  <a:txBody>
                    <a:bodyPr/>
                    <a:lstStyle/>
                    <a:p>
                      <a:pPr indent="0" lvl="0" marL="0" rtl="0" algn="l">
                        <a:spcBef>
                          <a:spcPts val="0"/>
                        </a:spcBef>
                        <a:spcAft>
                          <a:spcPts val="0"/>
                        </a:spcAft>
                        <a:buNone/>
                      </a:pPr>
                      <a:r>
                        <a:rPr lang="en" sz="1100"/>
                        <a:t>Yes</a:t>
                      </a:r>
                      <a:endParaRPr sz="1100"/>
                    </a:p>
                  </a:txBody>
                  <a:tcPr marT="91425" marB="91425" marR="91425" marL="91425">
                    <a:solidFill>
                      <a:srgbClr val="B6D7A8"/>
                    </a:solidFill>
                  </a:tcPr>
                </a:tc>
              </a:tr>
              <a:tr h="1021050">
                <a:tc>
                  <a:txBody>
                    <a:bodyPr/>
                    <a:lstStyle/>
                    <a:p>
                      <a:pPr indent="0" lvl="0" marL="0" rtl="0" algn="l">
                        <a:spcBef>
                          <a:spcPts val="0"/>
                        </a:spcBef>
                        <a:spcAft>
                          <a:spcPts val="0"/>
                        </a:spcAft>
                        <a:buNone/>
                      </a:pPr>
                      <a:r>
                        <a:rPr b="1" lang="en" sz="1100"/>
                        <a:t>Two Arduinos - Automated Systems Control (MEGA), WiFi Control (WiFi Uno) </a:t>
                      </a:r>
                      <a:r>
                        <a:rPr lang="en" sz="1100"/>
                        <a:t>which can override commands from the MEGA. </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Three Arduinos - Automated Systems Control (MEGA), WiFi Control (WiFi Uno), Door Access (Uno).</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Easier implementation, MEGA board GPIOs oversaturated.</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B cap="flat" cmpd="sng" w="9525">
                      <a:solidFill>
                        <a:srgbClr val="9E9E9E"/>
                      </a:solidFill>
                      <a:prstDash val="solid"/>
                      <a:round/>
                      <a:headEnd len="sm" w="sm" type="none"/>
                      <a:tailEnd len="sm" w="sm" type="none"/>
                    </a:lnB>
                    <a:solidFill>
                      <a:srgbClr val="B6D7A8"/>
                    </a:solidFill>
                  </a:tcPr>
                </a:tc>
              </a:tr>
              <a:tr h="685775">
                <a:tc>
                  <a:txBody>
                    <a:bodyPr/>
                    <a:lstStyle/>
                    <a:p>
                      <a:pPr indent="0" lvl="0" marL="0" rtl="0" algn="l">
                        <a:spcBef>
                          <a:spcPts val="0"/>
                        </a:spcBef>
                        <a:spcAft>
                          <a:spcPts val="0"/>
                        </a:spcAft>
                        <a:buNone/>
                      </a:pPr>
                      <a:r>
                        <a:rPr lang="en" sz="1100"/>
                        <a:t>Defence strategy against intruder in different cases: owner absent/present.</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Not implemented.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Revised scope, simplification. </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N/A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685775">
                <a:tc>
                  <a:txBody>
                    <a:bodyPr/>
                    <a:lstStyle/>
                    <a:p>
                      <a:pPr indent="0" lvl="0" marL="0" rtl="0" algn="l">
                        <a:spcBef>
                          <a:spcPts val="0"/>
                        </a:spcBef>
                        <a:spcAft>
                          <a:spcPts val="0"/>
                        </a:spcAft>
                        <a:buNone/>
                      </a:pPr>
                      <a:r>
                        <a:rPr lang="en" sz="1100"/>
                        <a:t>When no one is in the house, all lights turn off after 5 minutes of no input.</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Not implemented.</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Revised scope, simplification.</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N/A</a:t>
                      </a:r>
                      <a:endParaRPr sz="1100"/>
                    </a:p>
                  </a:txBody>
                  <a:tcPr marT="91425" marB="91425" marR="91425" marL="91425">
                    <a:lnT cap="flat" cmpd="sng" w="9525">
                      <a:solidFill>
                        <a:srgbClr val="9E9E9E"/>
                      </a:solidFill>
                      <a:prstDash val="solid"/>
                      <a:round/>
                      <a:headEnd len="sm" w="sm" type="none"/>
                      <a:tailEnd len="sm" w="sm" type="none"/>
                    </a:lnT>
                    <a:solidFill>
                      <a:srgbClr val="FFE59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1989900"/>
            <a:ext cx="8520600" cy="11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Attack Vector Specifications</a:t>
            </a:r>
            <a:endParaRPr sz="4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aphicFrame>
        <p:nvGraphicFramePr>
          <p:cNvPr id="108" name="Google Shape;108;p22"/>
          <p:cNvGraphicFramePr/>
          <p:nvPr/>
        </p:nvGraphicFramePr>
        <p:xfrm>
          <a:off x="986425" y="80090"/>
          <a:ext cx="3000000" cy="3000000"/>
        </p:xfrm>
        <a:graphic>
          <a:graphicData uri="http://schemas.openxmlformats.org/drawingml/2006/table">
            <a:tbl>
              <a:tblPr>
                <a:noFill/>
                <a:tableStyleId>{B78C6548-D422-4419-B0EC-82F9A503E776}</a:tableStyleId>
              </a:tblPr>
              <a:tblGrid>
                <a:gridCol w="1880575"/>
                <a:gridCol w="1880575"/>
                <a:gridCol w="1880575"/>
                <a:gridCol w="1880575"/>
              </a:tblGrid>
              <a:tr h="300975">
                <a:tc>
                  <a:txBody>
                    <a:bodyPr/>
                    <a:lstStyle/>
                    <a:p>
                      <a:pPr indent="0" lvl="0" marL="0" rtl="0" algn="l">
                        <a:spcBef>
                          <a:spcPts val="0"/>
                        </a:spcBef>
                        <a:spcAft>
                          <a:spcPts val="0"/>
                        </a:spcAft>
                        <a:buNone/>
                      </a:pPr>
                      <a:r>
                        <a:rPr b="1" lang="en" sz="1200"/>
                        <a:t>Previous Specification </a:t>
                      </a:r>
                      <a:endParaRPr b="1" sz="1200"/>
                    </a:p>
                  </a:txBody>
                  <a:tcPr marT="91425" marB="91425" marR="91425" marL="91425">
                    <a:solidFill>
                      <a:srgbClr val="D5A6BD"/>
                    </a:solidFill>
                  </a:tcPr>
                </a:tc>
                <a:tc>
                  <a:txBody>
                    <a:bodyPr/>
                    <a:lstStyle/>
                    <a:p>
                      <a:pPr indent="0" lvl="0" marL="0" rtl="0" algn="l">
                        <a:spcBef>
                          <a:spcPts val="0"/>
                        </a:spcBef>
                        <a:spcAft>
                          <a:spcPts val="0"/>
                        </a:spcAft>
                        <a:buNone/>
                      </a:pPr>
                      <a:r>
                        <a:rPr b="1" lang="en" sz="1200"/>
                        <a:t>Current Specification</a:t>
                      </a:r>
                      <a:endParaRPr b="1" sz="1200"/>
                    </a:p>
                  </a:txBody>
                  <a:tcPr marT="91425" marB="91425" marR="91425" marL="91425">
                    <a:solidFill>
                      <a:srgbClr val="D5A6BD"/>
                    </a:solidFill>
                  </a:tcPr>
                </a:tc>
                <a:tc>
                  <a:txBody>
                    <a:bodyPr/>
                    <a:lstStyle/>
                    <a:p>
                      <a:pPr indent="0" lvl="0" marL="0" rtl="0" algn="l">
                        <a:spcBef>
                          <a:spcPts val="0"/>
                        </a:spcBef>
                        <a:spcAft>
                          <a:spcPts val="0"/>
                        </a:spcAft>
                        <a:buNone/>
                      </a:pPr>
                      <a:r>
                        <a:rPr b="1" lang="en" sz="1200"/>
                        <a:t>Reason for Change (if any)</a:t>
                      </a:r>
                      <a:endParaRPr b="1" sz="1200"/>
                    </a:p>
                  </a:txBody>
                  <a:tcPr marT="91425" marB="91425" marR="91425" marL="91425">
                    <a:solidFill>
                      <a:srgbClr val="D5A6BD"/>
                    </a:solidFill>
                  </a:tcPr>
                </a:tc>
                <a:tc>
                  <a:txBody>
                    <a:bodyPr/>
                    <a:lstStyle/>
                    <a:p>
                      <a:pPr indent="0" lvl="0" marL="0" rtl="0" algn="l">
                        <a:spcBef>
                          <a:spcPts val="0"/>
                        </a:spcBef>
                        <a:spcAft>
                          <a:spcPts val="0"/>
                        </a:spcAft>
                        <a:buNone/>
                      </a:pPr>
                      <a:r>
                        <a:rPr b="1" lang="en" sz="1200"/>
                        <a:t>Current Specification Achieved? </a:t>
                      </a:r>
                      <a:endParaRPr b="1" sz="1200"/>
                    </a:p>
                  </a:txBody>
                  <a:tcPr marT="91425" marB="91425" marR="91425" marL="91425">
                    <a:solidFill>
                      <a:srgbClr val="D5A6BD"/>
                    </a:solidFill>
                  </a:tcPr>
                </a:tc>
              </a:tr>
              <a:tr h="685775">
                <a:tc>
                  <a:txBody>
                    <a:bodyPr/>
                    <a:lstStyle/>
                    <a:p>
                      <a:pPr indent="0" lvl="0" marL="0" rtl="0" algn="l">
                        <a:spcBef>
                          <a:spcPts val="0"/>
                        </a:spcBef>
                        <a:spcAft>
                          <a:spcPts val="0"/>
                        </a:spcAft>
                        <a:buNone/>
                      </a:pPr>
                      <a:r>
                        <a:rPr lang="en" sz="1100"/>
                        <a:t>Smart lighting </a:t>
                      </a:r>
                      <a:r>
                        <a:rPr b="1" lang="en" sz="1100"/>
                        <a:t>controlled via RF</a:t>
                      </a:r>
                      <a:r>
                        <a:rPr lang="en" sz="1100"/>
                        <a:t>, attack focused on jamming signal</a:t>
                      </a:r>
                      <a:endParaRPr sz="1100"/>
                    </a:p>
                  </a:txBody>
                  <a:tcPr marT="91425" marB="91425" marR="91425" marL="91425"/>
                </a:tc>
                <a:tc>
                  <a:txBody>
                    <a:bodyPr/>
                    <a:lstStyle/>
                    <a:p>
                      <a:pPr indent="0" lvl="0" marL="0" rtl="0" algn="l">
                        <a:spcBef>
                          <a:spcPts val="0"/>
                        </a:spcBef>
                        <a:spcAft>
                          <a:spcPts val="0"/>
                        </a:spcAft>
                        <a:buNone/>
                      </a:pPr>
                      <a:r>
                        <a:rPr lang="en" sz="1100"/>
                        <a:t>Smart lighting </a:t>
                      </a:r>
                      <a:r>
                        <a:rPr b="1" lang="en" sz="1100"/>
                        <a:t>controlled via Wifi</a:t>
                      </a:r>
                      <a:r>
                        <a:rPr lang="en" sz="1100"/>
                        <a:t>, attack focused on deauth and intrusion</a:t>
                      </a:r>
                      <a:endParaRPr sz="1100"/>
                    </a:p>
                  </a:txBody>
                  <a:tcPr marT="91425" marB="91425" marR="91425" marL="91425"/>
                </a:tc>
                <a:tc>
                  <a:txBody>
                    <a:bodyPr/>
                    <a:lstStyle/>
                    <a:p>
                      <a:pPr indent="0" lvl="0" marL="0" rtl="0" algn="l">
                        <a:spcBef>
                          <a:spcPts val="0"/>
                        </a:spcBef>
                        <a:spcAft>
                          <a:spcPts val="0"/>
                        </a:spcAft>
                        <a:buNone/>
                      </a:pPr>
                      <a:r>
                        <a:rPr lang="en" sz="1100"/>
                        <a:t>RF relay never arrived. </a:t>
                      </a:r>
                      <a:endParaRPr sz="1100"/>
                    </a:p>
                  </a:txBody>
                  <a:tcPr marT="91425" marB="91425" marR="91425" marL="91425"/>
                </a:tc>
                <a:tc>
                  <a:txBody>
                    <a:bodyPr/>
                    <a:lstStyle/>
                    <a:p>
                      <a:pPr indent="0" lvl="0" marL="0" rtl="0" algn="l">
                        <a:spcBef>
                          <a:spcPts val="0"/>
                        </a:spcBef>
                        <a:spcAft>
                          <a:spcPts val="0"/>
                        </a:spcAft>
                        <a:buNone/>
                      </a:pPr>
                      <a:r>
                        <a:rPr lang="en" sz="1100"/>
                        <a:t>Yes</a:t>
                      </a:r>
                      <a:endParaRPr sz="1100"/>
                    </a:p>
                  </a:txBody>
                  <a:tcPr marT="91425" marB="91425" marR="91425" marL="91425">
                    <a:solidFill>
                      <a:srgbClr val="B6D7A8"/>
                    </a:solidFill>
                  </a:tcPr>
                </a:tc>
              </a:tr>
              <a:tr h="853400">
                <a:tc>
                  <a:txBody>
                    <a:bodyPr/>
                    <a:lstStyle/>
                    <a:p>
                      <a:pPr indent="0" lvl="0" marL="0" rtl="0" algn="l">
                        <a:spcBef>
                          <a:spcPts val="0"/>
                        </a:spcBef>
                        <a:spcAft>
                          <a:spcPts val="0"/>
                        </a:spcAft>
                        <a:buNone/>
                      </a:pPr>
                      <a:r>
                        <a:rPr lang="en" sz="1100"/>
                        <a:t>RFID Door Access, attack focused on using Proxmark3 to clone cards.</a:t>
                      </a:r>
                      <a:endParaRPr sz="1100"/>
                    </a:p>
                  </a:txBody>
                  <a:tcPr marT="91425" marB="91425" marR="91425" marL="91425"/>
                </a:tc>
                <a:tc>
                  <a:txBody>
                    <a:bodyPr/>
                    <a:lstStyle/>
                    <a:p>
                      <a:pPr indent="0" lvl="0" marL="0" rtl="0" algn="l">
                        <a:spcBef>
                          <a:spcPts val="0"/>
                        </a:spcBef>
                        <a:spcAft>
                          <a:spcPts val="0"/>
                        </a:spcAft>
                        <a:buNone/>
                      </a:pPr>
                      <a:r>
                        <a:rPr lang="en" sz="1100"/>
                        <a:t>No change. </a:t>
                      </a:r>
                      <a:endParaRPr sz="1100"/>
                    </a:p>
                  </a:txBody>
                  <a:tcPr marT="91425" marB="91425" marR="91425" marL="91425"/>
                </a:tc>
                <a:tc>
                  <a:txBody>
                    <a:bodyPr/>
                    <a:lstStyle/>
                    <a:p>
                      <a:pPr indent="0" lvl="0" marL="0" rtl="0" algn="l">
                        <a:spcBef>
                          <a:spcPts val="0"/>
                        </a:spcBef>
                        <a:spcAft>
                          <a:spcPts val="0"/>
                        </a:spcAft>
                        <a:buNone/>
                      </a:pPr>
                      <a:r>
                        <a:rPr lang="en" sz="1100"/>
                        <a:t>(N/A)</a:t>
                      </a:r>
                      <a:endParaRPr sz="1100"/>
                    </a:p>
                  </a:txBody>
                  <a:tcPr marT="91425" marB="91425" marR="91425" marL="91425"/>
                </a:tc>
                <a:tc>
                  <a:txBody>
                    <a:bodyPr/>
                    <a:lstStyle/>
                    <a:p>
                      <a:pPr indent="0" lvl="0" marL="0" rtl="0" algn="l">
                        <a:spcBef>
                          <a:spcPts val="0"/>
                        </a:spcBef>
                        <a:spcAft>
                          <a:spcPts val="0"/>
                        </a:spcAft>
                        <a:buNone/>
                      </a:pPr>
                      <a:r>
                        <a:rPr lang="en" sz="1100"/>
                        <a:t>Yes</a:t>
                      </a:r>
                      <a:endParaRPr sz="1100"/>
                    </a:p>
                  </a:txBody>
                  <a:tcPr marT="91425" marB="91425" marR="91425" marL="91425">
                    <a:solidFill>
                      <a:srgbClr val="B6D7A8"/>
                    </a:solidFill>
                  </a:tcPr>
                </a:tc>
              </a:tr>
              <a:tr h="1021050">
                <a:tc>
                  <a:txBody>
                    <a:bodyPr/>
                    <a:lstStyle/>
                    <a:p>
                      <a:pPr indent="0" lvl="0" marL="0" rtl="0" algn="l">
                        <a:spcBef>
                          <a:spcPts val="0"/>
                        </a:spcBef>
                        <a:spcAft>
                          <a:spcPts val="0"/>
                        </a:spcAft>
                        <a:buNone/>
                      </a:pPr>
                      <a:r>
                        <a:rPr b="1" lang="en" sz="1100"/>
                        <a:t>IR controlled lights</a:t>
                      </a:r>
                      <a:r>
                        <a:rPr lang="en" sz="1100"/>
                        <a:t>, attack focused on replicating signals via FlipperZero</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P</a:t>
                      </a:r>
                      <a:r>
                        <a:rPr b="1" lang="en" sz="1100"/>
                        <a:t>roximity sensor/WiFi controlled lights</a:t>
                      </a:r>
                      <a:r>
                        <a:rPr lang="en" sz="1100"/>
                        <a:t>, attack focused on control over WiFi host</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Revised scope,</a:t>
                      </a:r>
                      <a:r>
                        <a:rPr lang="en" sz="1100"/>
                        <a:t> practicality concerns.</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B cap="flat" cmpd="sng" w="9525">
                      <a:solidFill>
                        <a:srgbClr val="9E9E9E"/>
                      </a:solidFill>
                      <a:prstDash val="solid"/>
                      <a:round/>
                      <a:headEnd len="sm" w="sm" type="none"/>
                      <a:tailEnd len="sm" w="sm" type="none"/>
                    </a:lnB>
                    <a:solidFill>
                      <a:srgbClr val="B6D7A8"/>
                    </a:solidFill>
                  </a:tcPr>
                </a:tc>
              </a:tr>
              <a:tr h="685775">
                <a:tc>
                  <a:txBody>
                    <a:bodyPr/>
                    <a:lstStyle/>
                    <a:p>
                      <a:pPr indent="0" lvl="0" marL="0" rtl="0" algn="l">
                        <a:spcBef>
                          <a:spcPts val="0"/>
                        </a:spcBef>
                        <a:spcAft>
                          <a:spcPts val="0"/>
                        </a:spcAft>
                        <a:buNone/>
                      </a:pPr>
                      <a:r>
                        <a:rPr lang="en" sz="1100"/>
                        <a:t>Arduino MEGA taking input from Wifi Arduino, deauthentication through ALFA WiFi chip / ESP8266 in promiscuous mode. </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No change. </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(N/A)</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Yes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685775">
                <a:tc>
                  <a:txBody>
                    <a:bodyPr/>
                    <a:lstStyle/>
                    <a:p>
                      <a:pPr indent="0" lvl="0" marL="0" rtl="0" algn="l">
                        <a:spcBef>
                          <a:spcPts val="0"/>
                        </a:spcBef>
                        <a:spcAft>
                          <a:spcPts val="0"/>
                        </a:spcAft>
                        <a:buNone/>
                      </a:pPr>
                      <a:r>
                        <a:rPr lang="en" sz="1100"/>
                        <a:t>Attack strategy against victim in case of: owner absent/owner present</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Not implemented.</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Revised scope, simplification.</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N/A</a:t>
                      </a:r>
                      <a:endParaRPr sz="1100"/>
                    </a:p>
                  </a:txBody>
                  <a:tcPr marT="91425" marB="91425" marR="91425" marL="91425">
                    <a:lnT cap="flat" cmpd="sng" w="9525">
                      <a:solidFill>
                        <a:srgbClr val="9E9E9E"/>
                      </a:solidFill>
                      <a:prstDash val="solid"/>
                      <a:round/>
                      <a:headEnd len="sm" w="sm" type="none"/>
                      <a:tailEnd len="sm" w="sm" type="none"/>
                    </a:lnT>
                    <a:solidFill>
                      <a:srgbClr val="FFE599"/>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2535600" y="2285400"/>
            <a:ext cx="407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Circuit </a:t>
            </a:r>
            <a:r>
              <a:rPr lang="en" sz="4900"/>
              <a:t>Design</a:t>
            </a:r>
            <a:endParaRPr sz="4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2369906" y="0"/>
            <a:ext cx="4404187"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